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2" r:id="rId17"/>
    <p:sldId id="27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0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A1B22-BF48-474B-82CA-1ABF870F4157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3B60-18F4-4F7B-B69C-8BDD6B1D73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83B60-18F4-4F7B-B69C-8BDD6B1D739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제목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5" name="부제목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1" name="날짜 개체 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그림 개체 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제목 개체 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1" name="텍스트 개체 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7" name="날짜 개체 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DEC9C1-1012-485F-88CD-76F6CA1AE413}" type="datetimeFigureOut">
              <a:rPr lang="ko-KR" altLang="en-US" smtClean="0"/>
              <a:pPr/>
              <a:t>2012-02-16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303FDE-EAA3-4D66-84CF-C88F1DFEA5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1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1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1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1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1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1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1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__2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욕창의 관리 및 소독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</a:t>
            </a:r>
            <a:r>
              <a:rPr lang="en-US" altLang="ko-KR" dirty="0" smtClean="0"/>
              <a:t>21</a:t>
            </a:r>
            <a:r>
              <a:rPr lang="ko-KR" altLang="en-US" dirty="0" smtClean="0"/>
              <a:t>일 </a:t>
            </a:r>
            <a:endParaRPr lang="en-US" altLang="ko-KR" dirty="0" smtClean="0"/>
          </a:p>
          <a:p>
            <a:r>
              <a:rPr lang="ko-KR" altLang="en-US" dirty="0" smtClean="0"/>
              <a:t>본관</a:t>
            </a:r>
            <a:r>
              <a:rPr lang="en-US" altLang="ko-KR" dirty="0" smtClean="0"/>
              <a:t>6</a:t>
            </a:r>
            <a:r>
              <a:rPr lang="ko-KR" altLang="en-US" dirty="0" smtClean="0"/>
              <a:t>병동 </a:t>
            </a:r>
            <a:endParaRPr lang="en-US" altLang="ko-KR" dirty="0" smtClean="0"/>
          </a:p>
          <a:p>
            <a:r>
              <a:rPr lang="ko-KR" altLang="en-US" dirty="0" smtClean="0"/>
              <a:t>박선정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욕창상처의 사정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atinLnBrk="0">
              <a:buNone/>
            </a:pPr>
            <a:r>
              <a:rPr lang="en-US" altLang="ko-KR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3.</a:t>
            </a:r>
            <a:r>
              <a:rPr lang="ko-KR" altLang="en-US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조직손상 정도</a:t>
            </a:r>
            <a:r>
              <a:rPr lang="en-US" altLang="ko-KR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endParaRPr lang="ko-KR" altLang="en-US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8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A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깊이가 깊을수록 치유지연 가능성 높다</a:t>
            </a:r>
          </a:p>
          <a:p>
            <a:pPr latinLnBrk="0">
              <a:buNone/>
            </a:pP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B.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조직손상 정도는  조직의 통합성을 회복시키기 위해            </a:t>
            </a:r>
            <a:endParaRPr lang="en-US" altLang="ko-KR" sz="1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적절한 중재방법 선택과 치유기간 예측 등에 도움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1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C.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분류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:stage 1~4 (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욕창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</a:p>
          <a:p>
            <a:pPr latinLnBrk="0">
              <a:buNone/>
            </a:pPr>
            <a:endParaRPr lang="ko-KR" altLang="en-US" sz="18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4. </a:t>
            </a:r>
            <a:r>
              <a:rPr lang="ko-KR" altLang="en-US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기저부의 색깔</a:t>
            </a:r>
            <a:r>
              <a:rPr lang="en-US" altLang="ko-KR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endParaRPr lang="ko-KR" altLang="en-US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ko-KR" altLang="en-US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</a:t>
            </a:r>
            <a:r>
              <a:rPr lang="en-US" altLang="ko-KR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</a:t>
            </a:r>
            <a:r>
              <a:rPr lang="en-US" altLang="ko-KR" sz="1900" b="1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r>
              <a:rPr lang="en-US" altLang="ko-KR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viable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tissue(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살수 있는 조직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):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육아조직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재상피화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조직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근육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피하조직 등   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&amp; nonviable tissue(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살수 없는 조직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</a:p>
          <a:p>
            <a:pPr latinLnBrk="0">
              <a:buNone/>
            </a:pP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B.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색깔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붉은색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육아조직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(granulation t), 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분홍색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상피화조직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1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epithelialization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t), 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노란색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부육조직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(slough t), 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검은색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괴사된 </a:t>
            </a:r>
            <a:r>
              <a:rPr lang="ko-KR" altLang="en-US" sz="1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건조가피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1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eschar</a:t>
            </a:r>
            <a:r>
              <a:rPr lang="en-US" altLang="ko-KR" sz="1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</a:p>
          <a:p>
            <a:pPr latinLnBrk="0">
              <a:buNone/>
            </a:pP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en-US" altLang="ko-KR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C.nonviable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tissue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인 경우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금기가 아니면 신속히 제거해야 조직의 산소화 방해와 상처의 상태 악화로 치유가 지연되는 것을 막을 수 있다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1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욕창상처의 사정</a:t>
            </a:r>
            <a:r>
              <a:rPr lang="en-US" altLang="ko-KR" dirty="0" smtClean="0"/>
              <a:t>-3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0">
              <a:buNone/>
            </a:pPr>
            <a:r>
              <a:rPr lang="en-US" altLang="ko-KR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5)</a:t>
            </a:r>
            <a:r>
              <a:rPr lang="ko-KR" altLang="en-US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 가장자리</a:t>
            </a:r>
            <a:r>
              <a:rPr lang="en-US" altLang="ko-KR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(Edge of open wound):</a:t>
            </a:r>
            <a:endParaRPr lang="ko-KR" altLang="en-US" sz="24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A.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상처의 가장 바깥 부분에서 자라나야 하는 새로운 상피조직은 괴사 조직이  있거나 산소가 부족한 상황에서는 자라날 수가 없다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만성 상처에 주로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</a:p>
          <a:p>
            <a:pPr latinLnBrk="0">
              <a:buFont typeface="한컴돋움"/>
              <a:buChar char=" "/>
            </a:pPr>
            <a:endParaRPr lang="en-US" altLang="ko-KR" sz="18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</a:t>
            </a:r>
            <a:r>
              <a:rPr lang="en-US" altLang="ko-KR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.edge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정리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 가장자리를 소독된 메스로 다듬어 주면서 상처의 가장자리에서 새로운 조직이 나타나는 지 면밀히 관찰해야 함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18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ko-KR" altLang="en-US" sz="19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</a:t>
            </a:r>
            <a:endParaRPr lang="en-US" altLang="ko-KR" sz="1900" b="1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C.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상처의 크기를 줄이는 것과 유사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영양 공급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조직의 산소화 촉진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괴사조직  제거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적절한 드레싱 적용을 통해 가장자리로 </a:t>
            </a:r>
            <a:r>
              <a:rPr lang="ko-KR" altLang="en-US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부터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상피세포 이동을 촉진</a:t>
            </a:r>
            <a:endParaRPr lang="ko-KR" altLang="en-US" sz="1900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+mj-ea"/>
              </a:rPr>
              <a:t>6. </a:t>
            </a:r>
            <a:r>
              <a:rPr lang="ko-KR" altLang="en-US" dirty="0" smtClean="0">
                <a:latin typeface="+mj-ea"/>
              </a:rPr>
              <a:t>욕창상처의 사정</a:t>
            </a:r>
            <a:r>
              <a:rPr lang="en-US" altLang="ko-KR" dirty="0" smtClean="0">
                <a:latin typeface="+mj-ea"/>
              </a:rPr>
              <a:t>-4</a:t>
            </a:r>
            <a:endParaRPr lang="ko-KR" altLang="en-US" dirty="0"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atinLnBrk="0">
              <a:buNone/>
            </a:pPr>
            <a:r>
              <a:rPr lang="en-US" altLang="ko-KR" sz="38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6.</a:t>
            </a:r>
            <a:r>
              <a:rPr lang="ko-KR" altLang="en-US" sz="3800" b="1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삼출물</a:t>
            </a:r>
            <a:r>
              <a:rPr lang="en-US" altLang="ko-KR" sz="38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3800" b="1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Exudate</a:t>
            </a:r>
            <a:r>
              <a:rPr lang="en-US" altLang="ko-KR" sz="38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):</a:t>
            </a:r>
            <a:endParaRPr lang="ko-KR" altLang="en-US" sz="38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A.</a:t>
            </a:r>
            <a:r>
              <a:rPr lang="ko-KR" altLang="en-US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색깔</a:t>
            </a:r>
            <a:r>
              <a:rPr lang="en-US" altLang="ko-KR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양</a:t>
            </a:r>
            <a:r>
              <a:rPr lang="en-US" altLang="ko-KR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냄새</a:t>
            </a:r>
            <a:r>
              <a:rPr lang="en-US" altLang="ko-KR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33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정도 등 특성 사정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ko-KR" altLang="en-US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삼출물의 냄새는 상처 감염 또는 오염과 관련되는 경우가 많으며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페쇄성</a:t>
            </a:r>
            <a:r>
              <a:rPr lang="ko-KR" altLang="en-US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드레싱의 경우 괴사조직의 자가분해로 농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(pus)</a:t>
            </a:r>
            <a:r>
              <a:rPr lang="ko-KR" altLang="en-US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과 비슷한 냄새가 유발될 수 있어 식염수로 닦은 후 평가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  <a:r>
              <a:rPr lang="ko-KR" altLang="en-US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</a:t>
            </a:r>
          </a:p>
          <a:p>
            <a:pPr latinLnBrk="0">
              <a:buFont typeface="한컴돋움"/>
              <a:buChar char=" "/>
            </a:pPr>
            <a:endParaRPr lang="en-US" altLang="ko-KR" sz="33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B.</a:t>
            </a:r>
            <a:r>
              <a:rPr lang="ko-KR" altLang="en-US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장액성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(serous), </a:t>
            </a:r>
            <a:r>
              <a:rPr lang="ko-KR" altLang="en-US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혈장성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hemoserous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en-US" altLang="ko-KR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serosanguineous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), </a:t>
            </a:r>
            <a:r>
              <a:rPr lang="ko-KR" altLang="en-US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혈액성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33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sangui-neous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), </a:t>
            </a:r>
            <a:r>
              <a:rPr lang="ko-KR" altLang="en-US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화농성</a:t>
            </a:r>
            <a:r>
              <a:rPr lang="en-US" altLang="ko-KR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(purulent)</a:t>
            </a:r>
            <a:r>
              <a:rPr lang="ko-KR" altLang="en-US" sz="33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등 사정</a:t>
            </a:r>
            <a:endParaRPr lang="en-US" altLang="ko-KR" sz="33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endParaRPr lang="ko-KR" altLang="en-US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38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7.</a:t>
            </a:r>
            <a:r>
              <a:rPr lang="ko-KR" altLang="en-US" sz="38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주위 피부</a:t>
            </a:r>
            <a:r>
              <a:rPr lang="en-US" altLang="ko-KR" sz="38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(Surrounding skin):</a:t>
            </a:r>
          </a:p>
          <a:p>
            <a:pPr latinLnBrk="0">
              <a:buFont typeface="한컴돋움"/>
              <a:buChar char=" "/>
            </a:pPr>
            <a:r>
              <a:rPr lang="en-US" altLang="ko-KR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A.</a:t>
            </a:r>
            <a:r>
              <a:rPr lang="ko-KR" altLang="en-US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상처에 접한 피부상태 사정 중요</a:t>
            </a:r>
            <a:r>
              <a:rPr lang="en-US" altLang="ko-KR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적용된 드레싱 재료의 </a:t>
            </a:r>
            <a:r>
              <a:rPr lang="ko-KR" altLang="en-US" sz="2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삼출물</a:t>
            </a:r>
            <a:r>
              <a:rPr lang="ko-KR" altLang="en-US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 흡수능력을 반영</a:t>
            </a:r>
            <a:r>
              <a:rPr lang="en-US" altLang="ko-KR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적절한 드레싱 교환 빈도를 나타내게 됨</a:t>
            </a:r>
            <a:r>
              <a:rPr lang="en-US" altLang="ko-KR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2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endParaRPr lang="en-US" altLang="ko-KR" sz="2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B.</a:t>
            </a:r>
            <a:r>
              <a:rPr lang="ko-KR" altLang="en-US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주위조직이 </a:t>
            </a:r>
            <a:r>
              <a:rPr lang="ko-KR" altLang="en-US" sz="2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삼출물에</a:t>
            </a:r>
            <a:r>
              <a:rPr lang="ko-KR" altLang="en-US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젖어 연화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(maceration)</a:t>
            </a:r>
            <a:r>
              <a:rPr lang="ko-KR" altLang="en-US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된 상태라는 것은 좀더 잦은  드레싱 교환이 필요함을 시사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29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ko-KR" altLang="en-US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endParaRPr lang="en-US" altLang="ko-KR" sz="29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2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C.</a:t>
            </a:r>
            <a:r>
              <a:rPr lang="ko-KR" altLang="en-US" sz="2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경결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2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induration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 </a:t>
            </a:r>
            <a:r>
              <a:rPr lang="ko-KR" altLang="en-US" sz="2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촉지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29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홍반은</a:t>
            </a:r>
            <a:r>
              <a:rPr lang="ko-KR" altLang="en-US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없는지 사정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있다면 더 깊은 조직의 손상을   의미할 수도</a:t>
            </a:r>
            <a:r>
              <a:rPr lang="en-US" altLang="ko-KR" sz="29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2900" u="sng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+mj-ea"/>
              </a:rPr>
              <a:t>6. </a:t>
            </a:r>
            <a:r>
              <a:rPr lang="ko-KR" altLang="en-US" dirty="0" smtClean="0">
                <a:latin typeface="+mj-ea"/>
              </a:rPr>
              <a:t>욕창상처의 사정</a:t>
            </a:r>
            <a:r>
              <a:rPr lang="en-US" altLang="ko-KR" dirty="0" smtClean="0">
                <a:latin typeface="+mj-ea"/>
              </a:rPr>
              <a:t>-5</a:t>
            </a:r>
            <a:endParaRPr lang="ko-KR" altLang="en-US" dirty="0"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0">
              <a:buNone/>
            </a:pP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8</a:t>
            </a: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r>
              <a:rPr lang="ko-KR" altLang="en-US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침식이나 </a:t>
            </a:r>
            <a:r>
              <a:rPr lang="ko-KR" altLang="en-US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통로의 유무</a:t>
            </a: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(Presence of undermining or sinus tract)</a:t>
            </a:r>
          </a:p>
          <a:p>
            <a:pPr latinLnBrk="0">
              <a:buNone/>
            </a:pPr>
            <a:r>
              <a:rPr lang="ko-KR" altLang="en-US" b="1" dirty="0" smtClean="0"/>
              <a:t>  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A.</a:t>
            </a:r>
            <a:r>
              <a:rPr lang="ko-KR" altLang="en-US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전층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피부손상의 경우 하부조직의 잠식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(undermining)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이나 동로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(sinus tract) 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를 면밀히 평가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</a:t>
            </a:r>
          </a:p>
          <a:p>
            <a:pPr latinLnBrk="0">
              <a:buNone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B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침식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욕창에서 </a:t>
            </a:r>
            <a:r>
              <a:rPr lang="ko-KR" altLang="en-US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전단력에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의해 발생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endParaRPr lang="ko-KR" altLang="en-US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</a:t>
            </a:r>
          </a:p>
          <a:p>
            <a:pPr latinLnBrk="0">
              <a:buNone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C.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면봉을 이용해 부드럽게 상처 </a:t>
            </a:r>
            <a:r>
              <a:rPr lang="ko-KR" altLang="en-US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기저부를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찔러 봄으로서  사정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pPr latinLnBrk="0">
              <a:buFont typeface="한컴돋움"/>
              <a:buChar char=" "/>
            </a:pP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위치와 크기를 정확히 기록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→진행 과정을 볼 있고 요인이 </a:t>
            </a:r>
            <a:endParaRPr lang="en-US" altLang="ko-KR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제거되거나 감소되고  있는지 여부 평가 가능</a:t>
            </a:r>
            <a:endParaRPr lang="en-US" altLang="ko-KR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ko-KR" altLang="en-US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전단력이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  지속적으로 영향 시 하부 조직의 손상이 커지게 됨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  <a:endParaRPr lang="ko-KR" altLang="en-US" sz="1800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욕창상처의 사정</a:t>
            </a:r>
            <a:r>
              <a:rPr lang="en-US" altLang="ko-KR" dirty="0" smtClean="0"/>
              <a:t>-6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0">
              <a:buNone/>
            </a:pP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9)</a:t>
            </a:r>
            <a:r>
              <a:rPr lang="ko-KR" altLang="en-US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 감염의 증상</a:t>
            </a: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(Signs of wound infection)</a:t>
            </a:r>
            <a:endParaRPr lang="ko-KR" altLang="en-US" sz="24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A.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국소 감염의 증상 사정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lang="ko-KR" altLang="en-US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열감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(warmth), 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부종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(edema), </a:t>
            </a:r>
            <a:r>
              <a:rPr lang="ko-KR" altLang="en-US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홍반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en-US" altLang="ko-KR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erythema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),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통증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(pain), </a:t>
            </a:r>
            <a:r>
              <a:rPr lang="ko-KR" altLang="en-US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삼출물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(exudates) 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및 냄새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(odor)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의 증가</a:t>
            </a:r>
          </a:p>
          <a:p>
            <a:pPr latinLnBrk="0">
              <a:buFont typeface="한컴돋움"/>
              <a:buChar char=" "/>
            </a:pPr>
            <a:endParaRPr lang="en-US" altLang="ko-KR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Font typeface="한컴돋움"/>
              <a:buChar char=" "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B.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전신 감염 증상 사정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고열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(fever), 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권태감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(malaise),</a:t>
            </a:r>
          </a:p>
          <a:p>
            <a:pPr latinLnBrk="0">
              <a:buFont typeface="한컴돋움"/>
              <a:buChar char=" "/>
            </a:pP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관절통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(aching joints)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호소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800" u="sng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백혈구치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증가 등 </a:t>
            </a:r>
          </a:p>
          <a:p>
            <a:pPr latinLnBrk="0">
              <a:buNone/>
            </a:pPr>
            <a:endParaRPr lang="en-US" altLang="ko-KR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C.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 </a:t>
            </a:r>
            <a:r>
              <a:rPr lang="ko-KR" altLang="en-US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감염시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ko-KR" altLang="en-US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균배양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검사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 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생리 식염수로 세척 후 상처 가장자리를 마사지하여 상처로부터 나오는 </a:t>
            </a:r>
            <a:r>
              <a:rPr lang="ko-KR" altLang="en-US" sz="18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삼출물을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수집하여 검사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또는 소독 면봉으로 배양 시 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Z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기법을 이용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  </a:t>
            </a:r>
            <a:endParaRPr lang="ko-KR" altLang="en-US" sz="18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680068"/>
          </a:xfrm>
        </p:spPr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드레싱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214422"/>
            <a:ext cx="7239000" cy="4846320"/>
          </a:xfrm>
        </p:spPr>
        <p:txBody>
          <a:bodyPr>
            <a:noAutofit/>
          </a:bodyPr>
          <a:lstStyle/>
          <a:p>
            <a:pPr latinLnBrk="0">
              <a:buNone/>
            </a:pPr>
            <a:r>
              <a:rPr lang="en-US" altLang="ko-KR" sz="1700" b="1" dirty="0" smtClean="0"/>
              <a:t>1) </a:t>
            </a:r>
            <a:r>
              <a:rPr lang="ko-KR" altLang="en-US" sz="1700" u="sng" dirty="0" smtClean="0"/>
              <a:t>기능</a:t>
            </a:r>
            <a:r>
              <a:rPr lang="en-US" altLang="ko-KR" sz="1700" u="sng" dirty="0" smtClean="0"/>
              <a:t>: </a:t>
            </a:r>
            <a:r>
              <a:rPr lang="ko-KR" altLang="en-US" sz="1700" u="sng" dirty="0" smtClean="0"/>
              <a:t>상처치유에 도움이 되는 생리적 환경 제공</a:t>
            </a:r>
            <a:r>
              <a:rPr lang="en-US" altLang="ko-KR" sz="1700" u="sng" dirty="0" smtClean="0"/>
              <a:t>, </a:t>
            </a:r>
            <a:r>
              <a:rPr lang="ko-KR" altLang="en-US" sz="1700" u="sng" dirty="0" smtClean="0"/>
              <a:t>부종을 감소하기 위해 적절한 압력을 제공</a:t>
            </a:r>
            <a:r>
              <a:rPr lang="en-US" altLang="ko-KR" sz="1700" u="sng" dirty="0" smtClean="0"/>
              <a:t>.</a:t>
            </a:r>
            <a:r>
              <a:rPr lang="ko-KR" altLang="en-US" sz="1700" u="sng" dirty="0" smtClean="0"/>
              <a:t> 과도한 </a:t>
            </a:r>
            <a:r>
              <a:rPr lang="ko-KR" altLang="en-US" sz="1700" u="sng" dirty="0" err="1" smtClean="0"/>
              <a:t>삼출물은</a:t>
            </a:r>
            <a:r>
              <a:rPr lang="ko-KR" altLang="en-US" sz="1700" u="sng" dirty="0" smtClean="0"/>
              <a:t> 흡수하면서 </a:t>
            </a:r>
            <a:r>
              <a:rPr lang="ko-KR" altLang="en-US" sz="1700" u="sng" dirty="0" err="1" smtClean="0"/>
              <a:t>상처기저부를</a:t>
            </a:r>
            <a:r>
              <a:rPr lang="ko-KR" altLang="en-US" sz="1700" u="sng" dirty="0" smtClean="0"/>
              <a:t> 습윤하게 유지하고 </a:t>
            </a:r>
            <a:r>
              <a:rPr lang="ko-KR" altLang="en-US" sz="1700" u="sng" dirty="0" err="1" smtClean="0"/>
              <a:t>상처내</a:t>
            </a:r>
            <a:r>
              <a:rPr lang="ko-KR" altLang="en-US" sz="1700" u="sng" dirty="0" smtClean="0"/>
              <a:t> 괴사 조직의 자가분해를 돕고 상처를 고정하여 지지</a:t>
            </a:r>
            <a:r>
              <a:rPr lang="en-US" altLang="ko-KR" sz="1700" u="sng" dirty="0" smtClean="0"/>
              <a:t>.</a:t>
            </a:r>
            <a:endParaRPr lang="ko-KR" altLang="en-US" sz="1700" u="sng" dirty="0" smtClean="0"/>
          </a:p>
          <a:p>
            <a:pPr latinLnBrk="0">
              <a:buNone/>
            </a:pPr>
            <a:endParaRPr lang="en-US" altLang="ko-KR" sz="1700" dirty="0" smtClean="0"/>
          </a:p>
          <a:p>
            <a:pPr latinLnBrk="0">
              <a:buNone/>
            </a:pPr>
            <a:r>
              <a:rPr lang="en-US" altLang="ko-KR" sz="1700" dirty="0" smtClean="0"/>
              <a:t>2)</a:t>
            </a:r>
            <a:r>
              <a:rPr lang="ko-KR" altLang="en-US" sz="1700" u="sng" dirty="0" smtClean="0"/>
              <a:t>적절한 드레싱 조건</a:t>
            </a:r>
          </a:p>
          <a:p>
            <a:pPr latinLnBrk="0">
              <a:buNone/>
            </a:pPr>
            <a:r>
              <a:rPr lang="ko-KR" altLang="en-US" sz="1700" dirty="0" smtClean="0"/>
              <a:t>  </a:t>
            </a:r>
            <a:r>
              <a:rPr lang="ko-KR" altLang="en-US" sz="1700" u="sng" dirty="0" smtClean="0"/>
              <a:t>가</a:t>
            </a:r>
            <a:r>
              <a:rPr lang="en-US" altLang="ko-KR" sz="1700" u="sng" dirty="0" smtClean="0"/>
              <a:t>.</a:t>
            </a:r>
            <a:r>
              <a:rPr lang="ko-KR" altLang="en-US" sz="1700" u="sng" dirty="0" smtClean="0"/>
              <a:t>상처치유를 위한 생리적 환경 즉 습윤환경을 유지</a:t>
            </a:r>
            <a:r>
              <a:rPr lang="en-US" altLang="ko-KR" sz="1700" u="sng" dirty="0" smtClean="0"/>
              <a:t>,</a:t>
            </a:r>
            <a:endParaRPr lang="ko-KR" altLang="en-US" sz="1700" u="sng" dirty="0" smtClean="0"/>
          </a:p>
          <a:p>
            <a:pPr latinLnBrk="0">
              <a:buNone/>
            </a:pPr>
            <a:r>
              <a:rPr lang="ko-KR" altLang="en-US" sz="1700" dirty="0" smtClean="0"/>
              <a:t>  </a:t>
            </a:r>
            <a:r>
              <a:rPr lang="ko-KR" altLang="en-US" sz="1700" u="sng" dirty="0" smtClean="0"/>
              <a:t>나</a:t>
            </a:r>
            <a:r>
              <a:rPr lang="en-US" altLang="ko-KR" sz="1700" u="sng" dirty="0" smtClean="0"/>
              <a:t>.</a:t>
            </a:r>
            <a:r>
              <a:rPr lang="ko-KR" altLang="en-US" sz="1700" u="sng" dirty="0" smtClean="0"/>
              <a:t>자유로운 가스교환</a:t>
            </a:r>
            <a:r>
              <a:rPr lang="en-US" altLang="ko-KR" sz="1700" u="sng" dirty="0" smtClean="0"/>
              <a:t>, </a:t>
            </a:r>
            <a:r>
              <a:rPr lang="ko-KR" altLang="en-US" sz="1700" u="sng" dirty="0" smtClean="0"/>
              <a:t>세균오염 방지</a:t>
            </a:r>
            <a:r>
              <a:rPr lang="en-US" altLang="ko-KR" sz="1700" u="sng" dirty="0" smtClean="0"/>
              <a:t>, </a:t>
            </a:r>
            <a:r>
              <a:rPr lang="ko-KR" altLang="en-US" sz="1700" u="sng" dirty="0" smtClean="0"/>
              <a:t>과도한 </a:t>
            </a:r>
            <a:r>
              <a:rPr lang="ko-KR" altLang="en-US" sz="1700" u="sng" dirty="0" err="1" smtClean="0"/>
              <a:t>삼출물을</a:t>
            </a:r>
            <a:r>
              <a:rPr lang="ko-KR" altLang="en-US" sz="1700" u="sng" dirty="0" smtClean="0"/>
              <a:t> 흡수</a:t>
            </a:r>
            <a:r>
              <a:rPr lang="en-US" altLang="ko-KR" sz="1700" dirty="0" smtClean="0"/>
              <a:t>, </a:t>
            </a:r>
            <a:endParaRPr lang="ko-KR" altLang="en-US" sz="1700" dirty="0" smtClean="0"/>
          </a:p>
          <a:p>
            <a:pPr latinLnBrk="0">
              <a:buNone/>
            </a:pPr>
            <a:r>
              <a:rPr lang="ko-KR" altLang="en-US" sz="1700" dirty="0" smtClean="0"/>
              <a:t>  </a:t>
            </a:r>
            <a:r>
              <a:rPr lang="ko-KR" altLang="en-US" sz="1700" u="sng" dirty="0" smtClean="0"/>
              <a:t>다</a:t>
            </a:r>
            <a:r>
              <a:rPr lang="en-US" altLang="ko-KR" sz="1700" u="sng" dirty="0" smtClean="0"/>
              <a:t>.</a:t>
            </a:r>
            <a:r>
              <a:rPr lang="ko-KR" altLang="en-US" sz="1700" u="sng" dirty="0" smtClean="0"/>
              <a:t>드레싱 </a:t>
            </a:r>
            <a:r>
              <a:rPr lang="ko-KR" altLang="en-US" sz="1700" u="sng" dirty="0" err="1" smtClean="0"/>
              <a:t>교환시</a:t>
            </a:r>
            <a:r>
              <a:rPr lang="ko-KR" altLang="en-US" sz="1700" u="sng" dirty="0" smtClean="0"/>
              <a:t> 육아 조직이나 새로운 상피세포 손상 방지 및 제거용이</a:t>
            </a:r>
          </a:p>
          <a:p>
            <a:pPr latinLnBrk="0">
              <a:buNone/>
            </a:pPr>
            <a:r>
              <a:rPr lang="ko-KR" altLang="en-US" sz="1700" dirty="0" smtClean="0"/>
              <a:t>  </a:t>
            </a:r>
            <a:r>
              <a:rPr lang="ko-KR" altLang="en-US" sz="1700" u="sng" dirty="0" smtClean="0"/>
              <a:t>라</a:t>
            </a:r>
            <a:r>
              <a:rPr lang="en-US" altLang="ko-KR" sz="1700" u="sng" dirty="0" smtClean="0"/>
              <a:t>.</a:t>
            </a:r>
            <a:r>
              <a:rPr lang="ko-KR" altLang="en-US" sz="1700" u="sng" dirty="0" smtClean="0"/>
              <a:t>온도를 체온수준으로 유지</a:t>
            </a:r>
            <a:endParaRPr lang="en-US" altLang="ko-KR" sz="1700" u="sng" dirty="0" smtClean="0"/>
          </a:p>
          <a:p>
            <a:pPr latinLnBrk="0">
              <a:buNone/>
            </a:pPr>
            <a:endParaRPr lang="ko-KR" altLang="en-US" sz="1700" dirty="0" smtClean="0"/>
          </a:p>
          <a:p>
            <a:pPr latinLnBrk="0">
              <a:buNone/>
            </a:pPr>
            <a:r>
              <a:rPr lang="en-US" altLang="ko-KR" sz="1700" dirty="0" smtClean="0"/>
              <a:t>3)</a:t>
            </a:r>
            <a:r>
              <a:rPr lang="ko-KR" altLang="en-US" sz="1700" dirty="0" smtClean="0"/>
              <a:t>드레싱 종류</a:t>
            </a:r>
          </a:p>
          <a:p>
            <a:pPr latinLnBrk="0">
              <a:buNone/>
            </a:pPr>
            <a:r>
              <a:rPr lang="en-US" altLang="ko-KR" sz="1700" dirty="0" smtClean="0"/>
              <a:t>  </a:t>
            </a:r>
            <a:r>
              <a:rPr lang="en-US" altLang="ko-KR" sz="1700" dirty="0" err="1" smtClean="0"/>
              <a:t>a.filler</a:t>
            </a:r>
            <a:r>
              <a:rPr lang="en-US" altLang="ko-KR" sz="1700" dirty="0" smtClean="0"/>
              <a:t> dressing</a:t>
            </a:r>
          </a:p>
          <a:p>
            <a:pPr latinLnBrk="0">
              <a:buNone/>
            </a:pPr>
            <a:r>
              <a:rPr lang="en-US" altLang="ko-KR" sz="1700" dirty="0" smtClean="0"/>
              <a:t>  </a:t>
            </a:r>
            <a:r>
              <a:rPr lang="en-US" altLang="ko-KR" sz="1700" dirty="0" err="1" smtClean="0"/>
              <a:t>b.cover</a:t>
            </a:r>
            <a:r>
              <a:rPr lang="en-US" altLang="ko-KR" sz="1700" dirty="0" smtClean="0"/>
              <a:t> dressing</a:t>
            </a:r>
          </a:p>
          <a:p>
            <a:pPr latinLnBrk="0">
              <a:buNone/>
            </a:pPr>
            <a:r>
              <a:rPr lang="en-US" altLang="ko-KR" sz="1700" dirty="0" smtClean="0"/>
              <a:t>  </a:t>
            </a:r>
            <a:r>
              <a:rPr lang="en-US" altLang="ko-KR" sz="1700" dirty="0" err="1" smtClean="0"/>
              <a:t>c.wet</a:t>
            </a:r>
            <a:r>
              <a:rPr lang="en-US" altLang="ko-KR" sz="1700" dirty="0" smtClean="0"/>
              <a:t>-to-dry dressing</a:t>
            </a:r>
            <a:endParaRPr lang="ko-KR" altLang="en-US" sz="1700" dirty="0" smtClean="0"/>
          </a:p>
          <a:p>
            <a:pPr latinLnBrk="0">
              <a:buNone/>
            </a:pPr>
            <a:r>
              <a:rPr lang="en-US" altLang="ko-KR" sz="1700" dirty="0" smtClean="0"/>
              <a:t>  </a:t>
            </a:r>
            <a:r>
              <a:rPr lang="en-US" altLang="ko-KR" sz="1700" dirty="0" err="1" smtClean="0"/>
              <a:t>d.wet</a:t>
            </a:r>
            <a:r>
              <a:rPr lang="en-US" altLang="ko-KR" sz="1700" dirty="0" smtClean="0"/>
              <a:t>-to-wet dressing</a:t>
            </a:r>
            <a:endParaRPr lang="ko-KR" alt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/>
              <a:t>8. </a:t>
            </a:r>
            <a:r>
              <a:rPr lang="ko-KR" altLang="en-US" u="sng" dirty="0" smtClean="0"/>
              <a:t>드레싱 제품의 선택 </a:t>
            </a:r>
            <a:endParaRPr lang="ko-KR" altLang="en-US" u="sng" dirty="0"/>
          </a:p>
        </p:txBody>
      </p:sp>
      <p:graphicFrame>
        <p:nvGraphicFramePr>
          <p:cNvPr id="4" name="내용 개체 틀 3"/>
          <p:cNvGraphicFramePr>
            <a:graphicFrameLocks noChangeAspect="1"/>
          </p:cNvGraphicFramePr>
          <p:nvPr>
            <p:ph idx="1"/>
          </p:nvPr>
        </p:nvGraphicFramePr>
        <p:xfrm>
          <a:off x="1352550" y="1624013"/>
          <a:ext cx="5448300" cy="4816475"/>
        </p:xfrm>
        <a:graphic>
          <a:graphicData uri="http://schemas.openxmlformats.org/presentationml/2006/ole">
            <p:oleObj spid="_x0000_s3074" name="문서" r:id="rId3" imgW="6014320" imgH="531795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u="sng" dirty="0" err="1" smtClean="0"/>
              <a:t>최신임상간호메뉴얼</a:t>
            </a:r>
            <a:r>
              <a:rPr lang="ko-KR" altLang="en-US" u="sng" dirty="0" smtClean="0"/>
              <a:t> 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제</a:t>
            </a:r>
            <a:r>
              <a:rPr lang="en-US" altLang="ko-KR" u="sng" dirty="0" smtClean="0"/>
              <a:t>7</a:t>
            </a:r>
            <a:r>
              <a:rPr lang="ko-KR" altLang="en-US" u="sng" dirty="0" smtClean="0"/>
              <a:t>판</a:t>
            </a:r>
            <a:r>
              <a:rPr lang="en-US" altLang="ko-KR" u="sng" dirty="0" smtClean="0"/>
              <a:t>). 2003. </a:t>
            </a:r>
            <a:r>
              <a:rPr lang="ko-KR" altLang="en-US" u="sng" dirty="0" err="1" smtClean="0"/>
              <a:t>현문사</a:t>
            </a:r>
            <a:r>
              <a:rPr lang="en-US" altLang="ko-KR" u="sng" dirty="0" smtClean="0"/>
              <a:t>, </a:t>
            </a:r>
            <a:r>
              <a:rPr lang="ko-KR" altLang="en-US" u="sng" dirty="0" smtClean="0"/>
              <a:t>유혜영</a:t>
            </a:r>
            <a:r>
              <a:rPr lang="en-US" altLang="ko-KR" u="sng" dirty="0" smtClean="0"/>
              <a:t>.</a:t>
            </a:r>
            <a:r>
              <a:rPr lang="en-US" u="sng" dirty="0" smtClean="0"/>
              <a:t>   p273~275</a:t>
            </a:r>
          </a:p>
          <a:p>
            <a:r>
              <a:rPr lang="en-US" u="sng" dirty="0" smtClean="0"/>
              <a:t>http</a:t>
            </a:r>
            <a:r>
              <a:rPr lang="en-US" u="sng" dirty="0"/>
              <a:t>://blog.naver.com/chole2000?Redirect=Log&amp;logNo=50131942864</a:t>
            </a:r>
            <a:endParaRPr lang="en-US" dirty="0"/>
          </a:p>
          <a:p>
            <a:r>
              <a:rPr lang="en-US" u="sng" dirty="0"/>
              <a:t>http://cafe.daum.net/phsuk720/EhI9/80?docid=1C4EU|EhI9|80|20080716165714&amp;q=%BF%E5%C3%A2%BB%E7%C1%A4%B5%B5%B1%B8</a:t>
            </a:r>
            <a:endParaRPr lang="en-US" dirty="0"/>
          </a:p>
          <a:p>
            <a:r>
              <a:rPr lang="en-US" u="sng" dirty="0"/>
              <a:t>http://</a:t>
            </a:r>
            <a:r>
              <a:rPr lang="en-US" u="sng" dirty="0" smtClean="0"/>
              <a:t>www.woundcare.or.kr/board/download.php?code=info&amp;no=94&amp;field=data_fil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욕창의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우리의 몸의 어느 부위든 지속적인 또는 반복적인 압박이 주로 뼈의 돌출부에 가해짐으로써 혈액 순환이 잘 안되어 조직이 죽어 발생한 궤양 </a:t>
            </a:r>
            <a:r>
              <a:rPr lang="en-US" altLang="ko-KR" sz="24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lang="ko-KR" altLang="en-US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염증이나 </a:t>
            </a:r>
            <a:r>
              <a:rPr lang="ko-KR" altLang="en-US" sz="24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괴사로 인해 그 </a:t>
            </a:r>
            <a:r>
              <a:rPr lang="ko-KR" altLang="en-US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조직 </a:t>
            </a:r>
            <a:r>
              <a:rPr lang="ko-KR" altLang="en-US" sz="24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표면이 국소적으로 결손되거나 함몰된 것</a:t>
            </a:r>
            <a:r>
              <a:rPr lang="en-US" altLang="ko-KR" sz="24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을 욕창이라고 한다</a:t>
            </a:r>
            <a:r>
              <a:rPr lang="en-US" altLang="ko-KR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이러한 증상의 공통적인 </a:t>
            </a:r>
            <a:r>
              <a:rPr lang="ko-KR" altLang="en-US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원인이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압박인 탓에 보다 적절하게는 압박궤양이라고 부른다</a:t>
            </a:r>
            <a:r>
              <a:rPr lang="en-US" altLang="ko-KR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위험 요인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ko-KR" altLang="en-US" sz="2400" u="sng" dirty="0" err="1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실변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또는 </a:t>
            </a:r>
            <a:r>
              <a:rPr lang="ko-KR" altLang="en-US" sz="2400" u="sng" dirty="0" err="1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요실금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</a:p>
          <a:p>
            <a:r>
              <a:rPr lang="en-US" altLang="ko-KR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영양실조 또는 현저한 체중감소 </a:t>
            </a:r>
          </a:p>
          <a:p>
            <a:r>
              <a:rPr lang="en-US" altLang="ko-KR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부종 </a:t>
            </a:r>
            <a:r>
              <a:rPr lang="en-US" altLang="ko-KR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빈혈</a:t>
            </a:r>
            <a:r>
              <a:rPr lang="en-US" altLang="ko-KR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저산소증 또는 저혈압</a:t>
            </a:r>
          </a:p>
          <a:p>
            <a:r>
              <a:rPr lang="en-US" altLang="ko-KR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신경계 장애 또는 부동</a:t>
            </a:r>
          </a:p>
          <a:p>
            <a:r>
              <a:rPr lang="en-US" altLang="ko-KR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의식상태의 변화</a:t>
            </a:r>
            <a:r>
              <a:rPr lang="en-US" altLang="ko-KR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2400" u="sng" dirty="0" err="1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섬망</a:t>
            </a:r>
            <a:r>
              <a:rPr lang="ko-KR" altLang="en-US" sz="24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또는 치매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욕창의 </a:t>
            </a:r>
            <a:r>
              <a:rPr lang="ko-KR" altLang="en-US" dirty="0" err="1" smtClean="0"/>
              <a:t>호발</a:t>
            </a:r>
            <a:r>
              <a:rPr lang="ko-KR" altLang="en-US" dirty="0" smtClean="0"/>
              <a:t> 부위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ChangeAspect="1"/>
          </p:cNvGraphicFramePr>
          <p:nvPr>
            <p:ph idx="1"/>
          </p:nvPr>
        </p:nvGraphicFramePr>
        <p:xfrm>
          <a:off x="1714500" y="1643063"/>
          <a:ext cx="5754688" cy="2800350"/>
        </p:xfrm>
        <a:graphic>
          <a:graphicData uri="http://schemas.openxmlformats.org/presentationml/2006/ole">
            <p:oleObj spid="_x0000_s1026" name="문서" r:id="rId3" imgW="5753907" imgH="28008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욕창의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단계분류법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ChangeAspect="1"/>
          </p:cNvGraphicFramePr>
          <p:nvPr>
            <p:ph idx="1"/>
          </p:nvPr>
        </p:nvGraphicFramePr>
        <p:xfrm>
          <a:off x="1857375" y="1500188"/>
          <a:ext cx="5754688" cy="2122487"/>
        </p:xfrm>
        <a:graphic>
          <a:graphicData uri="http://schemas.openxmlformats.org/presentationml/2006/ole">
            <p:oleObj spid="_x0000_s2050" name="문서" r:id="rId4" imgW="5753907" imgH="2123068" progId="Word.Document.12">
              <p:embed/>
            </p:oleObj>
          </a:graphicData>
        </a:graphic>
      </p:graphicFrame>
      <p:sp>
        <p:nvSpPr>
          <p:cNvPr id="5" name="제목 1"/>
          <p:cNvSpPr txBox="1">
            <a:spLocks/>
          </p:cNvSpPr>
          <p:nvPr/>
        </p:nvSpPr>
        <p:spPr>
          <a:xfrm>
            <a:off x="914400" y="42148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 flipH="1">
            <a:off x="571472" y="3571876"/>
            <a:ext cx="7643866" cy="264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1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단계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피부 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홍반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압력 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해소후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30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분이상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지속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2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단계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부분층피부괴사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물집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얕은 괴사딱지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(</a:t>
            </a:r>
            <a:r>
              <a:rPr kumimoji="0" lang="en-US" altLang="ko-KR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escar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)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3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단계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전층피부괴사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피부전층의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괴사딱지나 분화구 모양의 함몰 </a:t>
            </a:r>
            <a:endParaRPr kumimoji="0" lang="en-US" altLang="ko-KR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4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단계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 깊은 분화구모양의 함몰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근막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근육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뼈 손상 </a:t>
            </a:r>
            <a:r>
              <a:rPr kumimoji="0" lang="en-US" altLang="ko-KR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kumimoji="0" lang="ko-KR" alt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컴돋움" pitchFamily="18" charset="2"/>
                <a:ea typeface="한컴돋움" pitchFamily="18" charset="2"/>
                <a:cs typeface="한컴돋움" pitchFamily="18" charset="2"/>
              </a:rPr>
              <a:t>주위의 감염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욕창 발생 위험사정 도구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61488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Braden scale </a:t>
            </a:r>
            <a:endParaRPr lang="en-US" sz="2400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r>
              <a:rPr lang="en-US" sz="24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Norton </a:t>
            </a:r>
            <a:r>
              <a:rPr lang="en-US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scale</a:t>
            </a:r>
            <a:endParaRPr lang="en-US" sz="2400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r>
              <a:rPr lang="en-US" sz="24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Gosnell</a:t>
            </a:r>
            <a:r>
              <a:rPr lang="en-US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scale</a:t>
            </a:r>
            <a:endParaRPr lang="en-US" sz="2400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r>
              <a:rPr lang="en-US" sz="2400" dirty="0" err="1">
                <a:latin typeface="한컴돋움" pitchFamily="18" charset="2"/>
                <a:ea typeface="한컴돋움" pitchFamily="18" charset="2"/>
                <a:cs typeface="한컴돋움" pitchFamily="18" charset="2"/>
              </a:rPr>
              <a:t>Waterlow</a:t>
            </a:r>
            <a:r>
              <a:rPr lang="en-US" sz="24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</a:t>
            </a:r>
            <a:r>
              <a:rPr lang="en-US" sz="24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scale </a:t>
            </a:r>
            <a:endParaRPr lang="en-US" sz="2400" dirty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+mj-ea"/>
              </a:rPr>
              <a:t>5.</a:t>
            </a:r>
            <a:r>
              <a:rPr lang="ko-KR" altLang="en-US" dirty="0" smtClean="0">
                <a:latin typeface="+mj-ea"/>
              </a:rPr>
              <a:t>간호 </a:t>
            </a:r>
            <a:r>
              <a:rPr lang="en-US" altLang="ko-KR" dirty="0" smtClean="0">
                <a:latin typeface="+mj-ea"/>
              </a:rPr>
              <a:t>-</a:t>
            </a:r>
            <a:r>
              <a:rPr lang="en-US" altLang="ko-KR" sz="2800" dirty="0" smtClean="0">
                <a:latin typeface="+mj-ea"/>
              </a:rPr>
              <a:t>1) </a:t>
            </a:r>
            <a:r>
              <a:rPr lang="ko-KR" altLang="en-US" sz="2800" dirty="0" smtClean="0">
                <a:latin typeface="+mj-ea"/>
              </a:rPr>
              <a:t>예방 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571612"/>
            <a:ext cx="7429552" cy="4572031"/>
          </a:xfrm>
        </p:spPr>
        <p:txBody>
          <a:bodyPr>
            <a:normAutofit/>
          </a:bodyPr>
          <a:lstStyle/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부동환자의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경우 세심한 간호를 제공하며 체위 변경을 실시한다</a:t>
            </a:r>
            <a:r>
              <a:rPr lang="en-US" altLang="ko-KR" sz="18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하루에 여러 번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피부를 시진한다</a:t>
            </a:r>
            <a:r>
              <a:rPr lang="en-US" altLang="ko-KR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자극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없는 비누로 세척하고 부드러운 타월로 피부를 건조시킨다</a:t>
            </a:r>
            <a:r>
              <a:rPr lang="en-US" altLang="ko-KR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피부를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부드럽고 유연하게 유지하기 위해 자극이 없는 로션을 바른다</a:t>
            </a:r>
            <a:r>
              <a:rPr lang="en-US" altLang="ko-KR" sz="18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플라스틱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또는 </a:t>
            </a:r>
            <a:r>
              <a:rPr lang="ko-KR" altLang="en-US" sz="1800" u="sng" dirty="0" err="1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비투과성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물질로 덮여 있는 환기상태가 불량한 매트리스나 침구의 사용을 피한다</a:t>
            </a:r>
            <a:r>
              <a:rPr lang="en-US" altLang="ko-KR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실금을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예방 하기 위한 장과 방광 프로그램을 실시한다</a:t>
            </a:r>
            <a:r>
              <a:rPr lang="en-US" altLang="ko-KR" sz="18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보행과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운동을 격려한다</a:t>
            </a:r>
            <a:r>
              <a:rPr lang="en-US" altLang="ko-KR" sz="18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</a:t>
            </a:r>
          </a:p>
          <a:p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최적의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단백질</a:t>
            </a:r>
            <a:r>
              <a:rPr lang="en-US" altLang="ko-KR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비타민</a:t>
            </a:r>
            <a:r>
              <a:rPr lang="en-US" altLang="ko-KR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800" u="sng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철분을 포함한 식이를 제공한다</a:t>
            </a:r>
            <a:r>
              <a:rPr lang="en-US" altLang="ko-KR" sz="1800" dirty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+mj-ea"/>
              </a:rPr>
              <a:t>5. </a:t>
            </a:r>
            <a:r>
              <a:rPr lang="ko-KR" altLang="en-US" dirty="0" smtClean="0">
                <a:latin typeface="+mj-ea"/>
              </a:rPr>
              <a:t>간호</a:t>
            </a:r>
            <a:r>
              <a:rPr lang="en-US" altLang="ko-KR" dirty="0" smtClean="0">
                <a:latin typeface="+mj-ea"/>
              </a:rPr>
              <a:t>-</a:t>
            </a:r>
            <a:r>
              <a:rPr lang="en-US" altLang="ko-KR" sz="2800" dirty="0" smtClean="0">
                <a:latin typeface="+mj-ea"/>
              </a:rPr>
              <a:t>2)</a:t>
            </a:r>
            <a:r>
              <a:rPr lang="ko-KR" altLang="en-US" sz="2800" dirty="0" smtClean="0">
                <a:latin typeface="+mj-ea"/>
              </a:rPr>
              <a:t>압력의 완화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19980"/>
          </a:xfrm>
        </p:spPr>
        <p:txBody>
          <a:bodyPr>
            <a:normAutofit/>
          </a:bodyPr>
          <a:lstStyle/>
          <a:p>
            <a:r>
              <a:rPr lang="ko-KR" altLang="en-US" sz="1800" u="sng" dirty="0" err="1" smtClean="0">
                <a:latin typeface="+mn-ea"/>
              </a:rPr>
              <a:t>응전력</a:t>
            </a:r>
            <a:r>
              <a:rPr lang="ko-KR" altLang="en-US" sz="1800" u="sng" dirty="0" smtClean="0">
                <a:latin typeface="+mn-ea"/>
              </a:rPr>
              <a:t> 방지를 위해 </a:t>
            </a:r>
            <a:r>
              <a:rPr lang="en-US" altLang="ko-KR" sz="1800" u="sng" dirty="0" smtClean="0">
                <a:latin typeface="+mn-ea"/>
              </a:rPr>
              <a:t>30</a:t>
            </a:r>
            <a:r>
              <a:rPr lang="ko-KR" altLang="en-US" sz="1800" u="sng" dirty="0">
                <a:latin typeface="+mn-ea"/>
              </a:rPr>
              <a:t>도 이상 침대를 상승시키지 않는다</a:t>
            </a:r>
            <a:r>
              <a:rPr lang="en-US" altLang="ko-KR" sz="1800" u="sng" dirty="0">
                <a:latin typeface="+mn-ea"/>
              </a:rPr>
              <a:t>. </a:t>
            </a:r>
          </a:p>
          <a:p>
            <a:endParaRPr lang="en-US" altLang="ko-KR" sz="1800" u="sng" dirty="0" smtClean="0">
              <a:latin typeface="+mn-ea"/>
            </a:endParaRPr>
          </a:p>
          <a:p>
            <a:r>
              <a:rPr lang="en-US" altLang="ko-KR" sz="1800" u="sng" dirty="0" smtClean="0">
                <a:latin typeface="+mn-ea"/>
              </a:rPr>
              <a:t>2</a:t>
            </a:r>
            <a:r>
              <a:rPr lang="ko-KR" altLang="en-US" sz="1800" u="sng" dirty="0">
                <a:latin typeface="+mn-ea"/>
              </a:rPr>
              <a:t>시간마다 체위를 변경한다</a:t>
            </a:r>
            <a:r>
              <a:rPr lang="en-US" altLang="ko-KR" sz="1800" u="sng" dirty="0">
                <a:latin typeface="+mn-ea"/>
              </a:rPr>
              <a:t>.</a:t>
            </a:r>
          </a:p>
          <a:p>
            <a:endParaRPr lang="en-US" altLang="ko-KR" sz="1800" u="sng" dirty="0" smtClean="0">
              <a:latin typeface="+mn-ea"/>
            </a:endParaRPr>
          </a:p>
          <a:p>
            <a:r>
              <a:rPr lang="ko-KR" altLang="en-US" sz="1800" u="sng" dirty="0" smtClean="0">
                <a:latin typeface="+mn-ea"/>
              </a:rPr>
              <a:t>특정 </a:t>
            </a:r>
            <a:r>
              <a:rPr lang="ko-KR" altLang="en-US" sz="1800" u="sng" dirty="0">
                <a:latin typeface="+mn-ea"/>
              </a:rPr>
              <a:t>부위에 도넛 모양의 패드</a:t>
            </a:r>
            <a:r>
              <a:rPr lang="en-US" altLang="ko-KR" sz="1800" u="sng" dirty="0">
                <a:latin typeface="+mn-ea"/>
              </a:rPr>
              <a:t>, </a:t>
            </a:r>
            <a:r>
              <a:rPr lang="ko-KR" altLang="en-US" sz="1800" u="sng" dirty="0">
                <a:latin typeface="+mn-ea"/>
              </a:rPr>
              <a:t>양털</a:t>
            </a:r>
            <a:r>
              <a:rPr lang="en-US" altLang="ko-KR" sz="1800" u="sng" dirty="0">
                <a:latin typeface="+mn-ea"/>
              </a:rPr>
              <a:t>, </a:t>
            </a:r>
            <a:r>
              <a:rPr lang="ko-KR" altLang="en-US" sz="1800" u="sng" dirty="0">
                <a:latin typeface="+mn-ea"/>
              </a:rPr>
              <a:t>달걀 모양의 매트리스</a:t>
            </a:r>
            <a:r>
              <a:rPr lang="en-US" altLang="ko-KR" sz="1800" u="sng" dirty="0">
                <a:latin typeface="+mn-ea"/>
              </a:rPr>
              <a:t>, </a:t>
            </a:r>
            <a:r>
              <a:rPr lang="ko-KR" altLang="en-US" sz="1800" u="sng" dirty="0">
                <a:latin typeface="+mn-ea"/>
              </a:rPr>
              <a:t>팔목 패드를 대준다</a:t>
            </a:r>
            <a:r>
              <a:rPr lang="en-US" altLang="ko-KR" sz="1800" u="sng" dirty="0">
                <a:latin typeface="+mn-ea"/>
              </a:rPr>
              <a:t>. </a:t>
            </a:r>
          </a:p>
          <a:p>
            <a:endParaRPr lang="en-US" altLang="ko-KR" sz="1800" u="sng" dirty="0" smtClean="0">
              <a:latin typeface="+mn-ea"/>
            </a:endParaRPr>
          </a:p>
          <a:p>
            <a:r>
              <a:rPr lang="ko-KR" altLang="en-US" sz="1800" u="sng" dirty="0" err="1" smtClean="0">
                <a:latin typeface="+mn-ea"/>
              </a:rPr>
              <a:t>고위험</a:t>
            </a:r>
            <a:r>
              <a:rPr lang="ko-KR" altLang="en-US" sz="1800" u="sng" dirty="0" smtClean="0">
                <a:latin typeface="+mn-ea"/>
              </a:rPr>
              <a:t> </a:t>
            </a:r>
            <a:r>
              <a:rPr lang="ko-KR" altLang="en-US" sz="1800" u="sng" dirty="0">
                <a:latin typeface="+mn-ea"/>
              </a:rPr>
              <a:t>환자의 경우 욕창을 </a:t>
            </a:r>
            <a:r>
              <a:rPr lang="ko-KR" altLang="en-US" sz="1800" u="sng" dirty="0" smtClean="0">
                <a:latin typeface="+mn-ea"/>
              </a:rPr>
              <a:t>예방하거나 </a:t>
            </a:r>
            <a:r>
              <a:rPr lang="ko-KR" altLang="en-US" sz="1800" u="sng" dirty="0">
                <a:latin typeface="+mn-ea"/>
              </a:rPr>
              <a:t>치료하기 위해 효율적이 압력 매트리스 또는 공기 침대를 사용한다</a:t>
            </a:r>
            <a:r>
              <a:rPr lang="en-US" altLang="ko-KR" sz="1800" u="sng" dirty="0">
                <a:latin typeface="+mn-ea"/>
              </a:rPr>
              <a:t>.</a:t>
            </a:r>
          </a:p>
          <a:p>
            <a:endParaRPr lang="en-US" altLang="ko-KR" sz="1800" u="sng" dirty="0" smtClean="0">
              <a:latin typeface="+mn-ea"/>
            </a:endParaRPr>
          </a:p>
          <a:p>
            <a:r>
              <a:rPr lang="ko-KR" altLang="en-US" sz="1800" u="sng" dirty="0" smtClean="0">
                <a:latin typeface="+mn-ea"/>
              </a:rPr>
              <a:t>가능하다면 </a:t>
            </a:r>
            <a:r>
              <a:rPr lang="ko-KR" altLang="en-US" sz="1800" u="sng" dirty="0">
                <a:latin typeface="+mn-ea"/>
              </a:rPr>
              <a:t>활동과 보행을 격려한다</a:t>
            </a:r>
            <a:r>
              <a:rPr lang="en-US" altLang="ko-KR" sz="1800" u="sng" dirty="0">
                <a:latin typeface="+mn-ea"/>
              </a:rPr>
              <a:t>. </a:t>
            </a:r>
          </a:p>
          <a:p>
            <a:endParaRPr lang="en-US" altLang="ko-KR" sz="1800" u="sng" dirty="0" smtClean="0">
              <a:latin typeface="+mn-ea"/>
            </a:endParaRPr>
          </a:p>
          <a:p>
            <a:r>
              <a:rPr lang="ko-KR" altLang="en-US" sz="1800" u="sng" dirty="0" smtClean="0">
                <a:latin typeface="+mn-ea"/>
              </a:rPr>
              <a:t>앉아 </a:t>
            </a:r>
            <a:r>
              <a:rPr lang="ko-KR" altLang="en-US" sz="1800" u="sng" dirty="0">
                <a:latin typeface="+mn-ea"/>
              </a:rPr>
              <a:t>있는 동안 체중 부하 부위를 자주 변경해 준다</a:t>
            </a:r>
            <a:r>
              <a:rPr lang="en-US" altLang="ko-KR" sz="1800" u="sng" dirty="0">
                <a:latin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욕창 상처의 사정</a:t>
            </a:r>
            <a:r>
              <a:rPr lang="en-US" altLang="ko-KR" dirty="0" smtClean="0"/>
              <a:t>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0">
              <a:buNone/>
            </a:pP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1)</a:t>
            </a:r>
            <a:r>
              <a:rPr lang="ko-KR" altLang="en-US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위치</a:t>
            </a:r>
            <a:r>
              <a:rPr lang="en-US" altLang="ko-KR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endParaRPr lang="ko-KR" altLang="en-US" sz="24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A.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지속적인 압력으로 발생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발뒤꿈치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좌골부위</a:t>
            </a:r>
          </a:p>
          <a:p>
            <a:pPr latinLnBrk="0">
              <a:buNone/>
            </a:pP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B.</a:t>
            </a:r>
            <a:r>
              <a:rPr lang="ko-KR" altLang="en-US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전단력으로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인한 발생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엉덩이 주름진 곳 </a:t>
            </a:r>
          </a:p>
          <a:p>
            <a:pPr latinLnBrk="0">
              <a:buNone/>
            </a:pP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C.</a:t>
            </a:r>
            <a:r>
              <a:rPr lang="ko-KR" altLang="en-US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정맥성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궤양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-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종아리의 </a:t>
            </a:r>
            <a:r>
              <a:rPr lang="ko-KR" altLang="en-US" sz="1900" dirty="0" err="1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내측면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          </a:t>
            </a:r>
          </a:p>
          <a:p>
            <a:pPr latinLnBrk="0">
              <a:buNone/>
            </a:pP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   →신체의 상부에 가까울수록 치유 가능성이 </a:t>
            </a:r>
            <a:endParaRPr lang="en-US" altLang="ko-KR" sz="1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  높아지며 노인의 사지에 발생한 욕창은 다양한 </a:t>
            </a:r>
            <a:endParaRPr lang="en-US" altLang="ko-KR" sz="1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      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요인들을 지니고 있고 상체로부터 멀리 떨어져   </a:t>
            </a:r>
            <a:endParaRPr lang="en-US" altLang="ko-KR" sz="1900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       </a:t>
            </a:r>
            <a:r>
              <a:rPr lang="ko-KR" altLang="en-US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있기 때문에 치유속도가 느림</a:t>
            </a:r>
            <a:r>
              <a:rPr lang="en-US" altLang="ko-KR" sz="19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. </a:t>
            </a:r>
          </a:p>
          <a:p>
            <a:pPr latinLnBrk="0">
              <a:buNone/>
            </a:pPr>
            <a:r>
              <a:rPr lang="en-US" altLang="ko-KR" sz="2400" b="1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2)</a:t>
            </a:r>
            <a:r>
              <a:rPr lang="ko-KR" altLang="en-US" sz="2400" b="1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크기</a:t>
            </a:r>
            <a:r>
              <a:rPr lang="en-US" altLang="ko-KR" sz="24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:</a:t>
            </a:r>
            <a:endParaRPr lang="ko-KR" altLang="en-US" sz="2400" u="sng" dirty="0" smtClean="0">
              <a:latin typeface="한컴돋움" pitchFamily="18" charset="2"/>
              <a:ea typeface="한컴돋움" pitchFamily="18" charset="2"/>
              <a:cs typeface="한컴돋움" pitchFamily="18" charset="2"/>
            </a:endParaRPr>
          </a:p>
          <a:p>
            <a:pPr latinLnBrk="0">
              <a:buNone/>
            </a:pPr>
            <a:r>
              <a:rPr lang="en-US" altLang="ko-KR" sz="21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A.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크기감소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=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상처치유</a:t>
            </a: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, 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크기측정은 주기적으로</a:t>
            </a:r>
          </a:p>
          <a:p>
            <a:pPr latinLnBrk="0">
              <a:buNone/>
            </a:pPr>
            <a:r>
              <a:rPr lang="en-US" altLang="ko-KR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       B.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가로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X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세로</a:t>
            </a:r>
            <a:r>
              <a:rPr lang="en-US" altLang="ko-KR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X</a:t>
            </a:r>
            <a:r>
              <a:rPr lang="ko-KR" altLang="en-US" sz="1800" u="sng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깊이로 측정</a:t>
            </a:r>
            <a:r>
              <a:rPr lang="ko-KR" altLang="en-US" sz="1800" dirty="0" smtClean="0">
                <a:latin typeface="한컴돋움" pitchFamily="18" charset="2"/>
                <a:ea typeface="한컴돋움" pitchFamily="18" charset="2"/>
                <a:cs typeface="한컴돋움" pitchFamily="18" charset="2"/>
              </a:rPr>
              <a:t>이 되어야 하며 불규칙한 모양의 상처는 투명한 비닐을 이용 본뜨기를 한다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풍요">
  <a:themeElements>
    <a:clrScheme name="풍요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풍요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풍요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1033</Words>
  <Application>Microsoft Office PowerPoint</Application>
  <PresentationFormat>화면 슬라이드 쇼(4:3)</PresentationFormat>
  <Paragraphs>125</Paragraphs>
  <Slides>17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풍요</vt:lpstr>
      <vt:lpstr>문서</vt:lpstr>
      <vt:lpstr>욕창의 관리 및 소독 </vt:lpstr>
      <vt:lpstr>1. 욕창의 정의 </vt:lpstr>
      <vt:lpstr>2. 위험 요인 </vt:lpstr>
      <vt:lpstr>3. 욕창의 호발 부위 </vt:lpstr>
      <vt:lpstr>4. 욕창의 4단계분류법</vt:lpstr>
      <vt:lpstr>5.욕창 발생 위험사정 도구</vt:lpstr>
      <vt:lpstr>5.간호 -1) 예방 </vt:lpstr>
      <vt:lpstr>5. 간호-2)압력의 완화</vt:lpstr>
      <vt:lpstr>6.욕창 상처의 사정-1</vt:lpstr>
      <vt:lpstr>6. 욕창상처의 사정-2</vt:lpstr>
      <vt:lpstr>6. 욕창상처의 사정-3</vt:lpstr>
      <vt:lpstr>6. 욕창상처의 사정-4</vt:lpstr>
      <vt:lpstr>6. 욕창상처의 사정-5</vt:lpstr>
      <vt:lpstr>6. 욕창상처의 사정-6</vt:lpstr>
      <vt:lpstr>7. 드레싱</vt:lpstr>
      <vt:lpstr>8. 드레싱 제품의 선택 </vt:lpstr>
      <vt:lpstr>출처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욕창의 관리및 드레싱</dc:title>
  <dc:creator>BG</dc:creator>
  <cp:lastModifiedBy>BG</cp:lastModifiedBy>
  <cp:revision>14</cp:revision>
  <dcterms:created xsi:type="dcterms:W3CDTF">2012-02-15T11:47:37Z</dcterms:created>
  <dcterms:modified xsi:type="dcterms:W3CDTF">2012-02-16T12:11:05Z</dcterms:modified>
</cp:coreProperties>
</file>