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6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94A5A-C38E-408F-B5E1-F78D22097B03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F28C-D753-4A2E-B30F-11BCF1D36F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94A5A-C38E-408F-B5E1-F78D22097B03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F28C-D753-4A2E-B30F-11BCF1D36F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94A5A-C38E-408F-B5E1-F78D22097B03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F28C-D753-4A2E-B30F-11BCF1D36F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94A5A-C38E-408F-B5E1-F78D22097B03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F28C-D753-4A2E-B30F-11BCF1D36F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94A5A-C38E-408F-B5E1-F78D22097B03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F28C-D753-4A2E-B30F-11BCF1D36F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94A5A-C38E-408F-B5E1-F78D22097B03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F28C-D753-4A2E-B30F-11BCF1D36F3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94A5A-C38E-408F-B5E1-F78D22097B03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F28C-D753-4A2E-B30F-11BCF1D36F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94A5A-C38E-408F-B5E1-F78D22097B03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F28C-D753-4A2E-B30F-11BCF1D36F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94A5A-C38E-408F-B5E1-F78D22097B03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F28C-D753-4A2E-B30F-11BCF1D36F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94A5A-C38E-408F-B5E1-F78D22097B03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4DF28C-D753-4A2E-B30F-11BCF1D36F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94A5A-C38E-408F-B5E1-F78D22097B03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F28C-D753-4A2E-B30F-11BCF1D36F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3794A5A-C38E-408F-B5E1-F78D22097B03}" type="datetimeFigureOut">
              <a:rPr lang="ko-KR" altLang="en-US" smtClean="0"/>
              <a:t>2014-08-12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64DF28C-D753-4A2E-B30F-11BCF1D36F3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1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/>
          <a:lstStyle/>
          <a:p>
            <a:r>
              <a:rPr lang="ko-KR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미디어 스포츠의 이론적 접근</a:t>
            </a:r>
            <a:endParaRPr lang="ko-KR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899592" y="4293096"/>
            <a:ext cx="5976664" cy="1464568"/>
          </a:xfrm>
        </p:spPr>
        <p:txBody>
          <a:bodyPr>
            <a:normAutofit fontScale="92500"/>
          </a:bodyPr>
          <a:lstStyle/>
          <a:p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한양대학교 사회교육원 체육학과</a:t>
            </a:r>
            <a:endParaRPr lang="en-US" altLang="ko-KR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o-KR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김권택 교수</a:t>
            </a:r>
            <a:endParaRPr lang="ko-KR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260648"/>
            <a:ext cx="1884655" cy="1889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4831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547664" y="332656"/>
            <a:ext cx="5760640" cy="79208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비판론적 접근</a:t>
            </a:r>
            <a:r>
              <a:rPr lang="en-US" altLang="ko-K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(critical theory)</a:t>
            </a:r>
            <a:endParaRPr lang="ko-KR" alt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79512" y="1556792"/>
            <a:ext cx="8784976" cy="41044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현실세계는 문화적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</a:rPr>
              <a:t>이데올로기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역사적 힘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물질적 조건 등에 의해 유지 및 발전한다</a:t>
            </a:r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스포츠는 참여자를 포함하여 자신의 이익에 부합하기 위한 재원과 권력에 의해 창조</a:t>
            </a:r>
            <a:endParaRPr lang="en-US" altLang="ko-KR" dirty="0" smtClean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스포츠에 대한 비판론의 관심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err="1" smtClean="0">
                <a:solidFill>
                  <a:schemeClr val="tx1"/>
                </a:solidFill>
              </a:rPr>
              <a:t>한광걸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김동규</a:t>
            </a:r>
            <a:r>
              <a:rPr lang="en-US" altLang="ko-KR" dirty="0" smtClean="0">
                <a:solidFill>
                  <a:schemeClr val="tx1"/>
                </a:solidFill>
              </a:rPr>
              <a:t>, 2002)</a:t>
            </a:r>
          </a:p>
          <a:p>
            <a:pPr marL="342900" indent="-342900">
              <a:buAutoNum type="arabicParenBoth"/>
            </a:pPr>
            <a:r>
              <a:rPr lang="ko-KR" altLang="en-US" dirty="0" smtClean="0">
                <a:solidFill>
                  <a:schemeClr val="tx1"/>
                </a:solidFill>
              </a:rPr>
              <a:t>사회에서 스포츠의 이상적 모습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marL="342900" indent="-342900">
              <a:buAutoNum type="arabicParenBoth"/>
            </a:pPr>
            <a:r>
              <a:rPr lang="ko-KR" altLang="en-US" dirty="0" smtClean="0">
                <a:solidFill>
                  <a:schemeClr val="tx1"/>
                </a:solidFill>
              </a:rPr>
              <a:t>스포츠와 관련된 기회 및 선택이 사회집단에 따라 달라지는 정도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marL="342900" indent="-342900">
              <a:buAutoNum type="arabicParenBoth"/>
            </a:pPr>
            <a:r>
              <a:rPr lang="ko-KR" altLang="en-US" dirty="0" smtClean="0">
                <a:solidFill>
                  <a:schemeClr val="tx1"/>
                </a:solidFill>
              </a:rPr>
              <a:t>스포츠가 관련된 개인이나 집단의 이익을 반영하여 변화하는 방법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marL="342900" indent="-342900">
              <a:buAutoNum type="arabicParenBoth"/>
            </a:pPr>
            <a:r>
              <a:rPr lang="ko-KR" altLang="en-US" dirty="0" smtClean="0">
                <a:solidFill>
                  <a:schemeClr val="tx1"/>
                </a:solidFill>
              </a:rPr>
              <a:t>스포츠가 전체사회의 변화를 위한 촉매제로 작용하는 측면 및 방법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marL="342900" indent="-342900">
              <a:buAutoNum type="arabicParenBoth"/>
            </a:pPr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사례</a:t>
            </a:r>
            <a:r>
              <a:rPr lang="en-US" altLang="ko-KR" dirty="0" smtClean="0">
                <a:solidFill>
                  <a:schemeClr val="tx1"/>
                </a:solidFill>
              </a:rPr>
              <a:t>) </a:t>
            </a:r>
            <a:r>
              <a:rPr lang="ko-KR" altLang="en-US" dirty="0" smtClean="0">
                <a:solidFill>
                  <a:schemeClr val="tx1"/>
                </a:solidFill>
              </a:rPr>
              <a:t>운동 선수가 폭력적이거나 비인간적인 행동을 했을 때에 스포츠와 어떤 관련성과 원인이 되었는가에 대한 규명에 관심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158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95536" y="116632"/>
            <a:ext cx="8208912" cy="7200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</a:rPr>
              <a:t>사례</a:t>
            </a:r>
            <a:r>
              <a:rPr lang="en-US" altLang="ko-KR" sz="2400" dirty="0" smtClean="0">
                <a:solidFill>
                  <a:schemeClr val="tx1"/>
                </a:solidFill>
              </a:rPr>
              <a:t>) </a:t>
            </a:r>
            <a:r>
              <a:rPr lang="ko-KR" altLang="en-US" sz="2400" dirty="0" smtClean="0">
                <a:solidFill>
                  <a:schemeClr val="tx1"/>
                </a:solidFill>
              </a:rPr>
              <a:t>한국 스포츠신문의 공적 여론형성에 대한 비판적 고찰</a:t>
            </a:r>
            <a:endParaRPr lang="ko-KR" altLang="en-US" sz="2400" dirty="0">
              <a:solidFill>
                <a:schemeClr val="tx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51520" y="1196752"/>
            <a:ext cx="8640960" cy="547260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dirty="0" smtClean="0">
                <a:solidFill>
                  <a:schemeClr val="tx1"/>
                </a:solidFill>
              </a:rPr>
              <a:t>스포츠 신문은 공적 언론 매체로서의 본래 취지를 상실하고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여러 부정적 기능들로 뒤덮여 있다는 것을 알 수 있었다</a:t>
            </a:r>
            <a:r>
              <a:rPr lang="en-US" altLang="ko-KR" sz="2000" dirty="0" smtClean="0">
                <a:solidFill>
                  <a:schemeClr val="tx1"/>
                </a:solidFill>
              </a:rPr>
              <a:t>. 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이것은 스포츠 신문의 본질을 망각한 것으로서 현재 오락신문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연예신문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성적표현매체로 전락해버린 스포츠신문이 제공내용에서도 그 핵심을 잃어버린 것이며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올바른 스포츠문화조성에 이바지한다는 스포츠 언론의 본연의 역할을 수행하지 못하고 있는 것이다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또한 사회적으로 큰 문제와 논란이 되는 비중 있는 사건과 사실에 대해서 부차적인 문제로 간과시켜버린다면 그것은 신문으로서 심각한 문제가 아닐 수 없다</a:t>
            </a:r>
            <a:r>
              <a:rPr lang="en-US" altLang="ko-KR" sz="2000" dirty="0" smtClean="0">
                <a:solidFill>
                  <a:schemeClr val="tx1"/>
                </a:solidFill>
              </a:rPr>
              <a:t>. 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왜냐하면 스포츠신문 역시 사회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경제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문화 등 우리 사회의 전반적인 모습과 관련된 언론의 매개체로서 신문의 기본적인 역할을 가지고 있기 때문이다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장기적인 관점에서 바라볼 때 현재 스포츠신문기자들의 본질적인 개혁이 매우 시급하다 하겠다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637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07504" y="188640"/>
            <a:ext cx="8856984" cy="576064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dirty="0" smtClean="0">
                <a:solidFill>
                  <a:schemeClr val="tx1"/>
                </a:solidFill>
              </a:rPr>
              <a:t>일반신문과 대등하게 발전하는 해외 여러 스포츠신문과 견주어볼 때 국내 스포츠신문사들의 허술함은 이루 말할 수 없다</a:t>
            </a:r>
            <a:r>
              <a:rPr lang="en-US" altLang="ko-KR" sz="2000" dirty="0" smtClean="0">
                <a:solidFill>
                  <a:schemeClr val="tx1"/>
                </a:solidFill>
              </a:rPr>
              <a:t>. 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글로벌시장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세계화에 따른 해외 언론의 시장 진입이 눈 앞에 다가왔기에 국내 스포츠신문의 영구성을 위해서라도 새로운 변화는 필요하다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스포츠 신문을 통해 이루어지는 사람들의 스포츠에 대한 관심과 열의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스포츠의 근본적인 발전과 직접적인 관련성을 갖는 신문사들은 바로 우리나라 스포츠산업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스포츠문화 등 전반적인 부분을 결정하는 요소로 작용하므로 신문사들의 의지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그리고 신문사들의 변화는 매우 깊은 의미를 가지고 있다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그러나 결국 보도를 받아들이는 쪽이 수용자라 할 때 수용자적 입장에서 스포츠신문 보도를 접하는 우리 스스로가 잘못된 보도에 대처해나가야 할 것이다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출처</a:t>
            </a:r>
            <a:r>
              <a:rPr lang="en-US" altLang="ko-KR" sz="2000" dirty="0" smtClean="0">
                <a:solidFill>
                  <a:schemeClr val="tx1"/>
                </a:solidFill>
              </a:rPr>
              <a:t>: </a:t>
            </a:r>
            <a:r>
              <a:rPr lang="ko-KR" altLang="en-US" sz="2000" dirty="0" smtClean="0">
                <a:solidFill>
                  <a:schemeClr val="tx1"/>
                </a:solidFill>
              </a:rPr>
              <a:t>임재구</a:t>
            </a:r>
            <a:r>
              <a:rPr lang="en-US" altLang="ko-KR" sz="2000" dirty="0" smtClean="0">
                <a:solidFill>
                  <a:schemeClr val="tx1"/>
                </a:solidFill>
              </a:rPr>
              <a:t>(2002). </a:t>
            </a:r>
            <a:r>
              <a:rPr lang="ko-KR" altLang="en-US" sz="2000" dirty="0" smtClean="0">
                <a:solidFill>
                  <a:schemeClr val="tx1"/>
                </a:solidFill>
              </a:rPr>
              <a:t>한국체육학회지</a:t>
            </a:r>
            <a:r>
              <a:rPr lang="en-US" altLang="ko-KR" sz="2000" dirty="0" smtClean="0">
                <a:solidFill>
                  <a:schemeClr val="tx1"/>
                </a:solidFill>
              </a:rPr>
              <a:t>, 41(2), 145-156.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379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빗면 1"/>
          <p:cNvSpPr/>
          <p:nvPr/>
        </p:nvSpPr>
        <p:spPr>
          <a:xfrm>
            <a:off x="323528" y="476672"/>
            <a:ext cx="7200800" cy="1008112"/>
          </a:xfrm>
          <a:prstGeom prst="bevel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미디어 </a:t>
            </a:r>
            <a:r>
              <a:rPr lang="ko-KR" altLang="en-US" sz="32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스포츠의 효과이</a:t>
            </a:r>
            <a:r>
              <a:rPr lang="ko-KR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론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23528" y="1916832"/>
            <a:ext cx="3888432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탄환이론</a:t>
            </a:r>
            <a:endParaRPr lang="ko-KR" alt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94159" y="3068960"/>
            <a:ext cx="3888432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한정효과이론</a:t>
            </a:r>
            <a:endParaRPr lang="ko-KR" alt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97280" y="4221088"/>
            <a:ext cx="3888432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중효과이론</a:t>
            </a:r>
            <a:endParaRPr lang="ko-KR" alt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13017" y="5391650"/>
            <a:ext cx="3888432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강효과이론</a:t>
            </a:r>
            <a:endParaRPr lang="ko-KR" alt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1244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33762" y="332656"/>
            <a:ext cx="4598277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탄환이론</a:t>
            </a:r>
            <a:r>
              <a:rPr lang="en-US" altLang="ko-K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(bullet theory)</a:t>
            </a:r>
            <a:endParaRPr lang="ko-KR" alt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79512" y="1556792"/>
            <a:ext cx="8856984" cy="48245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dirty="0" smtClean="0">
                <a:solidFill>
                  <a:schemeClr val="tx1"/>
                </a:solidFill>
              </a:rPr>
              <a:t>전쟁시기</a:t>
            </a:r>
            <a:r>
              <a:rPr lang="en-US" altLang="ko-KR" sz="2000" dirty="0" smtClean="0">
                <a:solidFill>
                  <a:schemeClr val="tx1"/>
                </a:solidFill>
              </a:rPr>
              <a:t>(1920-40)</a:t>
            </a:r>
            <a:r>
              <a:rPr lang="ko-KR" altLang="en-US" sz="2000" dirty="0" smtClean="0">
                <a:solidFill>
                  <a:schemeClr val="tx1"/>
                </a:solidFill>
              </a:rPr>
              <a:t>에 매스미디어의 영향력을 경험하면서 대중들에게 직접적이고 즉각적으로 강력하고 획일적인 영향력을 미친다는 관점</a:t>
            </a:r>
            <a:r>
              <a:rPr lang="en-US" altLang="ko-KR" sz="2000" dirty="0" smtClean="0">
                <a:solidFill>
                  <a:schemeClr val="tx1"/>
                </a:solidFill>
              </a:rPr>
              <a:t>(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차배근</a:t>
            </a:r>
            <a:r>
              <a:rPr lang="en-US" altLang="ko-KR" sz="2000" dirty="0" smtClean="0">
                <a:solidFill>
                  <a:schemeClr val="tx1"/>
                </a:solidFill>
              </a:rPr>
              <a:t>, 2004)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매스미디어를 이용하는 대중들은 대체로 수동적이어서 무분별하게 매스미디어의 메시지나 영향을 수용하며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그러한 이유로 매스미디어를 움직이는 힘을 가진 지배집단은 자신들이 의도하는 메시지를 대중에 전달한다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수용자들은 매스미디어로부터 유사한 자극에 서로 유사한 반응을 보이는 동질적인 특성을 지닌 일련의 구성원으로 미디어의 설득적 메시지에 의해 유사한 행동을 하도록 유도할 수 있는 군중과 같다고 주장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대중사회이론이 탄환이론의 생성배경 </a:t>
            </a:r>
            <a:r>
              <a:rPr lang="en-US" altLang="ko-KR" sz="2000" dirty="0" smtClean="0">
                <a:solidFill>
                  <a:schemeClr val="tx1"/>
                </a:solidFill>
              </a:rPr>
              <a:t>: </a:t>
            </a:r>
            <a:r>
              <a:rPr lang="ko-KR" altLang="en-US" sz="2000" dirty="0" smtClean="0">
                <a:solidFill>
                  <a:schemeClr val="tx1"/>
                </a:solidFill>
              </a:rPr>
              <a:t>대중사회는 도시화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산업화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근대화를 접하면서 전통적 유대관계 상실하고 사회적 역할을 잃어버린 상태에서 카리스마적 인물의 선동적 미디어 메시지에 쉽게 흔들린다</a:t>
            </a:r>
            <a:r>
              <a:rPr lang="en-US" altLang="ko-KR" sz="2000" dirty="0" smtClean="0">
                <a:solidFill>
                  <a:schemeClr val="tx1"/>
                </a:solidFill>
              </a:rPr>
              <a:t>(</a:t>
            </a:r>
            <a:r>
              <a:rPr lang="en-US" altLang="ko-KR" sz="2000" dirty="0" err="1" smtClean="0">
                <a:solidFill>
                  <a:schemeClr val="tx1"/>
                </a:solidFill>
              </a:rPr>
              <a:t>Kornhauser</a:t>
            </a:r>
            <a:r>
              <a:rPr lang="en-US" altLang="ko-KR" sz="2000" dirty="0" smtClean="0">
                <a:solidFill>
                  <a:schemeClr val="tx1"/>
                </a:solidFill>
              </a:rPr>
              <a:t>, 1959)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247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85318" y="260648"/>
            <a:ext cx="6878970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한정효과이론</a:t>
            </a:r>
            <a:r>
              <a:rPr lang="en-US" altLang="ko-K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(limited </a:t>
            </a:r>
            <a:r>
              <a:rPr lang="en-US" altLang="ko-KR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altLang="ko-K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ffects theory)</a:t>
            </a:r>
            <a:endParaRPr lang="ko-KR" alt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79512" y="1412776"/>
            <a:ext cx="8784976" cy="511256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dirty="0" smtClean="0">
                <a:solidFill>
                  <a:schemeClr val="tx1"/>
                </a:solidFill>
              </a:rPr>
              <a:t>매스미디어는 한정된 효과만 가지고 있다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미디어의 영향은 수용자의 태도를 변화시킬 만큼 강하지 않다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수용자의 개인차와 사회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환경적 요인의 영향으로 효과는 달라진다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solidFill>
                  <a:schemeClr val="tx1"/>
                </a:solidFill>
              </a:rPr>
              <a:t>선별효과이론</a:t>
            </a:r>
            <a:r>
              <a:rPr lang="en-US" altLang="ko-KR" sz="2000" dirty="0" smtClean="0">
                <a:solidFill>
                  <a:schemeClr val="tx1"/>
                </a:solidFill>
              </a:rPr>
              <a:t>(selective influence theory) : </a:t>
            </a:r>
            <a:r>
              <a:rPr lang="ko-KR" altLang="en-US" sz="2000" dirty="0" smtClean="0">
                <a:solidFill>
                  <a:schemeClr val="tx1"/>
                </a:solidFill>
              </a:rPr>
              <a:t>미디어가 개인 차에 따라 수용자에게 선별적 영향을 주고 수용자의 해석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파지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반응도 선별적이고 다양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marL="457200" indent="-457200">
              <a:buAutoNum type="arabicParenBoth"/>
            </a:pPr>
            <a:endParaRPr lang="en-US" altLang="ko-KR" sz="2000" dirty="0">
              <a:solidFill>
                <a:schemeClr val="tx1"/>
              </a:solidFill>
            </a:endParaRPr>
          </a:p>
          <a:p>
            <a:pPr marL="457200" indent="-457200">
              <a:buAutoNum type="arabicParenBoth"/>
            </a:pPr>
            <a:r>
              <a:rPr lang="en-US" altLang="ko-KR" sz="2000" dirty="0" smtClean="0">
                <a:solidFill>
                  <a:schemeClr val="tx1"/>
                </a:solidFill>
              </a:rPr>
              <a:t>2</a:t>
            </a:r>
            <a:r>
              <a:rPr lang="ko-KR" altLang="en-US" sz="2000" dirty="0" smtClean="0">
                <a:solidFill>
                  <a:schemeClr val="tx1"/>
                </a:solidFill>
              </a:rPr>
              <a:t>단계 유통이론</a:t>
            </a:r>
            <a:r>
              <a:rPr lang="en-US" altLang="ko-KR" sz="2000" dirty="0" smtClean="0">
                <a:solidFill>
                  <a:schemeClr val="tx1"/>
                </a:solidFill>
              </a:rPr>
              <a:t>(two-step flow theory of mass communication) : </a:t>
            </a:r>
          </a:p>
          <a:p>
            <a:r>
              <a:rPr lang="en-US" altLang="ko-KR" sz="2000" dirty="0">
                <a:solidFill>
                  <a:schemeClr val="tx1"/>
                </a:solidFill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</a:rPr>
              <a:t>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미디어로부터 얻은 정보나 영향은 의견지도자를 거쳐 대중에게 전달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r>
              <a:rPr lang="en-US" altLang="ko-KR" sz="2000" dirty="0">
                <a:solidFill>
                  <a:schemeClr val="tx1"/>
                </a:solidFill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</a:rPr>
              <a:t>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사회집단의 구성원으로 교차적으로 상호작용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r>
              <a:rPr lang="en-US" altLang="ko-KR" sz="2000" dirty="0">
                <a:solidFill>
                  <a:schemeClr val="tx1"/>
                </a:solidFill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</a:rPr>
              <a:t>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메시지에 대한 수용자 반응은 사회적 관계에 영향과 중개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r>
              <a:rPr lang="en-US" altLang="ko-KR" sz="2000" dirty="0">
                <a:solidFill>
                  <a:schemeClr val="tx1"/>
                </a:solidFill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</a:rPr>
              <a:t>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사람에 따라 직접적 또는 간접적으로 정보를 수용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r>
              <a:rPr lang="en-US" altLang="ko-KR" sz="2000" dirty="0">
                <a:solidFill>
                  <a:schemeClr val="tx1"/>
                </a:solidFill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</a:rPr>
              <a:t>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의견지도자는 미디어 접촉도가 높고 교제가 많으며 영향력이 있다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  <a:endParaRPr lang="en-US" altLang="ko-K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496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97280" y="260648"/>
            <a:ext cx="7371064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중효과이론</a:t>
            </a:r>
            <a:r>
              <a:rPr lang="en-US" altLang="ko-K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(use and gratification theory)</a:t>
            </a:r>
            <a:endParaRPr lang="ko-KR" alt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07504" y="1412776"/>
            <a:ext cx="8928992" cy="53285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dirty="0" smtClean="0">
                <a:solidFill>
                  <a:schemeClr val="tx1"/>
                </a:solidFill>
              </a:rPr>
              <a:t>특정상황에서 매스커뮤니케이션은 중대한 효과를 가진다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사회적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경제적 지위가 높을수록 미디어 정보 습득이 높다</a:t>
            </a:r>
            <a:r>
              <a:rPr lang="en-US" altLang="ko-KR" sz="2000" dirty="0" smtClean="0">
                <a:solidFill>
                  <a:schemeClr val="tx1"/>
                </a:solidFill>
              </a:rPr>
              <a:t>(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지식격차설</a:t>
            </a:r>
            <a:r>
              <a:rPr lang="en-US" altLang="ko-KR" sz="2000" dirty="0" smtClean="0">
                <a:solidFill>
                  <a:schemeClr val="tx1"/>
                </a:solidFill>
              </a:rPr>
              <a:t>).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solidFill>
                  <a:schemeClr val="tx1"/>
                </a:solidFill>
              </a:rPr>
              <a:t>이용과 충족이론</a:t>
            </a:r>
            <a:r>
              <a:rPr lang="en-US" altLang="ko-KR" sz="2000" dirty="0" smtClean="0">
                <a:solidFill>
                  <a:schemeClr val="tx1"/>
                </a:solidFill>
              </a:rPr>
              <a:t>(use and gratification theory) :  </a:t>
            </a:r>
            <a:r>
              <a:rPr lang="ko-KR" altLang="en-US" sz="2000" dirty="0" smtClean="0">
                <a:solidFill>
                  <a:schemeClr val="tx1"/>
                </a:solidFill>
              </a:rPr>
              <a:t>미디어 목적과 결과에 초점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r>
              <a:rPr lang="en-US" altLang="ko-KR" sz="2000" dirty="0" smtClean="0">
                <a:solidFill>
                  <a:schemeClr val="tx1"/>
                </a:solidFill>
              </a:rPr>
              <a:t>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수용자는 능동적이고 목적지향적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r>
              <a:rPr lang="en-US" altLang="ko-KR" sz="2000" dirty="0">
                <a:solidFill>
                  <a:schemeClr val="tx1"/>
                </a:solidFill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</a:rPr>
              <a:t>     </a:t>
            </a:r>
            <a:r>
              <a:rPr lang="ko-KR" altLang="en-US" sz="2000" dirty="0" smtClean="0">
                <a:solidFill>
                  <a:schemeClr val="tx1"/>
                </a:solidFill>
              </a:rPr>
              <a:t>수용자는 욕구 충족을 위해 미디어를 이용하며 이를 위해 여러 방법을 추구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r>
              <a:rPr lang="en-US" altLang="ko-KR" sz="2000" dirty="0">
                <a:solidFill>
                  <a:schemeClr val="tx1"/>
                </a:solidFill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</a:rPr>
              <a:t>     </a:t>
            </a:r>
            <a:r>
              <a:rPr lang="ko-KR" altLang="en-US" sz="2000" dirty="0" smtClean="0">
                <a:solidFill>
                  <a:schemeClr val="tx1"/>
                </a:solidFill>
              </a:rPr>
              <a:t>수용자의 목적이나 욕구를 위해 특정상황에 갖추어진다면 중대한 효과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r>
              <a:rPr lang="en-US" altLang="ko-KR" sz="2000" dirty="0">
                <a:solidFill>
                  <a:schemeClr val="tx1"/>
                </a:solidFill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</a:rPr>
              <a:t>     </a:t>
            </a:r>
            <a:r>
              <a:rPr lang="ko-KR" altLang="en-US" sz="2000" dirty="0" smtClean="0">
                <a:solidFill>
                  <a:schemeClr val="tx1"/>
                </a:solidFill>
              </a:rPr>
              <a:t>특정상황</a:t>
            </a:r>
            <a:r>
              <a:rPr lang="en-US" altLang="ko-KR" sz="2000" dirty="0" smtClean="0">
                <a:solidFill>
                  <a:schemeClr val="tx1"/>
                </a:solidFill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</a:rPr>
              <a:t>신속성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접근용이성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저렴한 비용</a:t>
            </a:r>
            <a:r>
              <a:rPr lang="en-US" altLang="ko-KR" sz="2000" dirty="0" smtClean="0">
                <a:solidFill>
                  <a:schemeClr val="tx1"/>
                </a:solidFill>
              </a:rPr>
              <a:t>)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en-US" altLang="ko-KR" sz="2000" dirty="0" smtClean="0">
                <a:solidFill>
                  <a:schemeClr val="tx1"/>
                </a:solidFill>
              </a:rPr>
              <a:t>(2) </a:t>
            </a:r>
            <a:r>
              <a:rPr lang="ko-KR" altLang="en-US" sz="2000" dirty="0" smtClean="0">
                <a:solidFill>
                  <a:schemeClr val="tx1"/>
                </a:solidFill>
              </a:rPr>
              <a:t>의제설정기능이론</a:t>
            </a:r>
            <a:r>
              <a:rPr lang="en-US" altLang="ko-KR" sz="2000" dirty="0" smtClean="0">
                <a:solidFill>
                  <a:schemeClr val="tx1"/>
                </a:solidFill>
              </a:rPr>
              <a:t>(agenda-setting theory) : </a:t>
            </a:r>
            <a:r>
              <a:rPr lang="ko-KR" altLang="en-US" sz="2000" dirty="0" smtClean="0">
                <a:solidFill>
                  <a:schemeClr val="tx1"/>
                </a:solidFill>
              </a:rPr>
              <a:t>매스미디어가 어떤 이슈를 강조하면 수용자들은 그 이슈를 중요한 의제</a:t>
            </a:r>
            <a:r>
              <a:rPr lang="en-US" altLang="ko-KR" sz="2000" dirty="0" smtClean="0">
                <a:solidFill>
                  <a:schemeClr val="tx1"/>
                </a:solidFill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</a:rPr>
              <a:t>문제</a:t>
            </a:r>
            <a:r>
              <a:rPr lang="en-US" altLang="ko-KR" sz="2000" dirty="0" smtClean="0">
                <a:solidFill>
                  <a:schemeClr val="tx1"/>
                </a:solidFill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</a:rPr>
              <a:t>로 지각하여 대중에게 관심을 가지게 하는 효과 </a:t>
            </a:r>
            <a:endParaRPr lang="en-US" altLang="ko-KR" sz="2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935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92736" y="44624"/>
            <a:ext cx="8383720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강효과이론</a:t>
            </a:r>
            <a:r>
              <a:rPr lang="en-US" altLang="ko-K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(powerful effects theory)</a:t>
            </a:r>
            <a:endParaRPr lang="ko-KR" alt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79512" y="1052736"/>
            <a:ext cx="8856984" cy="56166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dirty="0" smtClean="0">
                <a:solidFill>
                  <a:schemeClr val="tx1"/>
                </a:solidFill>
              </a:rPr>
              <a:t>적절한 환경에서 적절한 커뮤니케이션 사용이 수용자에게 장기적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간접적 효과를 얻는다면 강력한 효과를 가져올 수 있다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solidFill>
                  <a:schemeClr val="tx1"/>
                </a:solidFill>
              </a:rPr>
              <a:t>문화배양이론</a:t>
            </a:r>
            <a:r>
              <a:rPr lang="en-US" altLang="ko-KR" sz="2000" dirty="0" smtClean="0">
                <a:solidFill>
                  <a:schemeClr val="tx1"/>
                </a:solidFill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</a:rPr>
              <a:t>문화계발효과이론</a:t>
            </a:r>
            <a:r>
              <a:rPr lang="en-US" altLang="ko-KR" sz="2000" dirty="0" smtClean="0">
                <a:solidFill>
                  <a:schemeClr val="tx1"/>
                </a:solidFill>
              </a:rPr>
              <a:t>, cultivation theory) : </a:t>
            </a:r>
            <a:r>
              <a:rPr lang="ko-KR" altLang="en-US" sz="2000" dirty="0" smtClean="0">
                <a:solidFill>
                  <a:schemeClr val="tx1"/>
                </a:solidFill>
              </a:rPr>
              <a:t>미디어 영향은 현실에서 인간의 상</a:t>
            </a:r>
            <a:r>
              <a:rPr lang="en-US" altLang="ko-KR" sz="2000" dirty="0" smtClean="0">
                <a:solidFill>
                  <a:schemeClr val="tx1"/>
                </a:solidFill>
              </a:rPr>
              <a:t>(image)</a:t>
            </a:r>
            <a:r>
              <a:rPr lang="ko-KR" altLang="en-US" sz="2000" dirty="0" smtClean="0">
                <a:solidFill>
                  <a:schemeClr val="tx1"/>
                </a:solidFill>
              </a:rPr>
              <a:t>를 구성한다</a:t>
            </a:r>
            <a:r>
              <a:rPr lang="en-US" altLang="ko-KR" sz="2000" dirty="0" smtClean="0">
                <a:solidFill>
                  <a:schemeClr val="tx1"/>
                </a:solidFill>
              </a:rPr>
              <a:t>(</a:t>
            </a:r>
            <a:r>
              <a:rPr lang="en-US" altLang="ko-KR" sz="2000" dirty="0" err="1" smtClean="0">
                <a:solidFill>
                  <a:schemeClr val="tx1"/>
                </a:solidFill>
              </a:rPr>
              <a:t>Gerbner</a:t>
            </a:r>
            <a:r>
              <a:rPr lang="en-US" altLang="ko-KR" sz="2000" dirty="0" smtClean="0">
                <a:solidFill>
                  <a:schemeClr val="tx1"/>
                </a:solidFill>
              </a:rPr>
              <a:t>, 1980). </a:t>
            </a:r>
          </a:p>
          <a:p>
            <a:pPr marL="457200" indent="-457200">
              <a:buAutoNum type="arabicParenBoth"/>
            </a:pPr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en-US" altLang="ko-KR" sz="2000" dirty="0" smtClean="0">
                <a:solidFill>
                  <a:schemeClr val="tx1"/>
                </a:solidFill>
              </a:rPr>
              <a:t>       TV  </a:t>
            </a:r>
            <a:r>
              <a:rPr lang="ko-KR" altLang="en-US" sz="2000" dirty="0" smtClean="0">
                <a:solidFill>
                  <a:schemeClr val="tx1"/>
                </a:solidFill>
              </a:rPr>
              <a:t>노출의 빈도가 높을 수록 점진적이고 누적적인 효과</a:t>
            </a:r>
            <a:r>
              <a:rPr lang="en-US" altLang="ko-KR" sz="2000" dirty="0" smtClean="0">
                <a:solidFill>
                  <a:schemeClr val="tx1"/>
                </a:solidFill>
              </a:rPr>
              <a:t>(</a:t>
            </a:r>
            <a:r>
              <a:rPr lang="en-US" altLang="ko-KR" sz="2000" dirty="0" err="1" smtClean="0">
                <a:solidFill>
                  <a:schemeClr val="tx1"/>
                </a:solidFill>
              </a:rPr>
              <a:t>McQuail</a:t>
            </a:r>
            <a:r>
              <a:rPr lang="en-US" altLang="ko-KR" sz="2000" dirty="0" smtClean="0">
                <a:solidFill>
                  <a:schemeClr val="tx1"/>
                </a:solidFill>
              </a:rPr>
              <a:t>, 2008)</a:t>
            </a:r>
          </a:p>
          <a:p>
            <a:r>
              <a:rPr lang="en-US" altLang="ko-KR" sz="2000" dirty="0">
                <a:solidFill>
                  <a:schemeClr val="tx1"/>
                </a:solidFill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</a:rPr>
              <a:t>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연령이 낮거나 지식수준이 낮을 수록 현실구성 효과 상승</a:t>
            </a:r>
            <a:r>
              <a:rPr lang="en-US" altLang="ko-KR" sz="2000" dirty="0" smtClean="0">
                <a:solidFill>
                  <a:schemeClr val="tx1"/>
                </a:solidFill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</a:rPr>
              <a:t>김권택</a:t>
            </a:r>
            <a:r>
              <a:rPr lang="en-US" altLang="ko-KR" sz="2000" dirty="0" smtClean="0">
                <a:solidFill>
                  <a:schemeClr val="tx1"/>
                </a:solidFill>
              </a:rPr>
              <a:t>, 2013)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en-US" altLang="ko-KR" sz="2000" dirty="0" smtClean="0">
                <a:solidFill>
                  <a:schemeClr val="tx1"/>
                </a:solidFill>
              </a:rPr>
              <a:t>(2) </a:t>
            </a:r>
            <a:r>
              <a:rPr lang="ko-KR" altLang="en-US" sz="2000" dirty="0" smtClean="0">
                <a:solidFill>
                  <a:schemeClr val="tx1"/>
                </a:solidFill>
              </a:rPr>
              <a:t>침묵의 나선이론</a:t>
            </a:r>
            <a:r>
              <a:rPr lang="en-US" altLang="ko-KR" sz="2000" dirty="0" smtClean="0">
                <a:solidFill>
                  <a:schemeClr val="tx1"/>
                </a:solidFill>
              </a:rPr>
              <a:t>(spiral of silence theory) : </a:t>
            </a:r>
            <a:r>
              <a:rPr lang="ko-KR" altLang="en-US" sz="2000" dirty="0" smtClean="0">
                <a:solidFill>
                  <a:schemeClr val="tx1"/>
                </a:solidFill>
              </a:rPr>
              <a:t>일탈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고립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소외로 부터 벗어나기 위해서 미디어를 통해 정보를 접촉하며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자신의 의견이 소수에 속하면 침묵을 지키며 숨기고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다수의 의견에 속하면 적극적</a:t>
            </a:r>
            <a:r>
              <a:rPr lang="en-US" altLang="ko-KR" sz="2000" dirty="0" smtClean="0">
                <a:solidFill>
                  <a:schemeClr val="tx1"/>
                </a:solidFill>
              </a:rPr>
              <a:t>,</a:t>
            </a:r>
            <a:r>
              <a:rPr lang="ko-KR" altLang="en-US" sz="2000" dirty="0" smtClean="0">
                <a:solidFill>
                  <a:schemeClr val="tx1"/>
                </a:solidFill>
              </a:rPr>
              <a:t> 공개적 의견 표명한다</a:t>
            </a:r>
            <a:r>
              <a:rPr lang="en-US" altLang="ko-KR" sz="2000" dirty="0" smtClean="0">
                <a:solidFill>
                  <a:schemeClr val="tx1"/>
                </a:solidFill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</a:rPr>
              <a:t>이후 지지가 감소하면 소극적 태도</a:t>
            </a:r>
            <a:r>
              <a:rPr lang="en-US" altLang="ko-KR" sz="2000" dirty="0" smtClean="0">
                <a:solidFill>
                  <a:schemeClr val="tx1"/>
                </a:solidFill>
              </a:rPr>
              <a:t>(Noelle, 1991)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en-US" altLang="ko-KR" sz="2000" dirty="0" smtClean="0">
                <a:solidFill>
                  <a:schemeClr val="tx1"/>
                </a:solidFill>
              </a:rPr>
              <a:t>(3)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프레이밍이론</a:t>
            </a:r>
            <a:r>
              <a:rPr lang="en-US" altLang="ko-KR" sz="2000" dirty="0" smtClean="0">
                <a:solidFill>
                  <a:schemeClr val="tx1"/>
                </a:solidFill>
              </a:rPr>
              <a:t>(framing theory) : </a:t>
            </a:r>
            <a:r>
              <a:rPr lang="ko-KR" altLang="en-US" sz="2000" dirty="0" smtClean="0">
                <a:solidFill>
                  <a:schemeClr val="tx1"/>
                </a:solidFill>
              </a:rPr>
              <a:t>틀 짓기 효과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이해하는 틀 형성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같은 정보라도 스키마</a:t>
            </a:r>
            <a:r>
              <a:rPr lang="en-US" altLang="ko-KR" sz="2000" dirty="0" smtClean="0">
                <a:solidFill>
                  <a:schemeClr val="tx1"/>
                </a:solidFill>
              </a:rPr>
              <a:t>(schema, </a:t>
            </a:r>
            <a:r>
              <a:rPr lang="ko-KR" altLang="en-US" sz="2000" dirty="0" smtClean="0">
                <a:solidFill>
                  <a:schemeClr val="tx1"/>
                </a:solidFill>
              </a:rPr>
              <a:t>기존정보체계</a:t>
            </a:r>
            <a:r>
              <a:rPr lang="en-US" altLang="ko-KR" sz="2000" dirty="0" smtClean="0">
                <a:solidFill>
                  <a:schemeClr val="tx1"/>
                </a:solidFill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</a:rPr>
              <a:t>의 차이에 따라 이해 틀 형성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사례</a:t>
            </a:r>
            <a:r>
              <a:rPr lang="en-US" altLang="ko-KR" sz="2000" dirty="0" smtClean="0">
                <a:solidFill>
                  <a:schemeClr val="tx1"/>
                </a:solidFill>
              </a:rPr>
              <a:t>) </a:t>
            </a:r>
            <a:r>
              <a:rPr lang="ko-KR" altLang="en-US" sz="2000" dirty="0" smtClean="0">
                <a:solidFill>
                  <a:schemeClr val="tx1"/>
                </a:solidFill>
              </a:rPr>
              <a:t>뉴스는 이슈에 따라 보도를 축소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확대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삭제 등을 한다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932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빗면 1"/>
          <p:cNvSpPr/>
          <p:nvPr/>
        </p:nvSpPr>
        <p:spPr>
          <a:xfrm>
            <a:off x="323528" y="476672"/>
            <a:ext cx="7200800" cy="1008112"/>
          </a:xfrm>
          <a:prstGeom prst="bevel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미디어 </a:t>
            </a:r>
            <a:r>
              <a:rPr lang="ko-KR" altLang="en-US" sz="32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스포츠의 분</a:t>
            </a:r>
            <a:r>
              <a:rPr lang="ko-KR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석</a:t>
            </a:r>
            <a:r>
              <a:rPr lang="ko-KR" altLang="en-US" sz="32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이론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4829022" y="1844824"/>
            <a:ext cx="3744416" cy="9361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이데올로기 분석</a:t>
            </a:r>
            <a:endParaRPr lang="ko-KR" alt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860032" y="3370650"/>
            <a:ext cx="3744416" cy="93610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구조주의적 분석</a:t>
            </a:r>
            <a:endParaRPr lang="ko-KR" alt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4860032" y="4869160"/>
            <a:ext cx="3744416" cy="9361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페미니즘 분석</a:t>
            </a:r>
            <a:endParaRPr lang="ko-KR" alt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67544" y="1988840"/>
            <a:ext cx="4104456" cy="45365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dirty="0" smtClean="0">
                <a:solidFill>
                  <a:schemeClr val="tx1"/>
                </a:solidFill>
              </a:rPr>
              <a:t>매스미디어는 그 시스템 자체가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상업성을 전제로 하고 있다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미디어에 의한 대중문화는 가치와 의미보다는 취향과 결과를 선호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산업조직의 이윤확보를 목적으로 상품 생산과 성공여부를 중시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대중문화를 수용하는 관점에서 비평과 분석을 한다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문화산업의 상품화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산업화된 대중문화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518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1520" y="260648"/>
            <a:ext cx="7776864" cy="9361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이데올로기 분석</a:t>
            </a:r>
            <a:r>
              <a:rPr lang="en-US" altLang="ko-K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(analysis of ideology)</a:t>
            </a:r>
            <a:endParaRPr lang="ko-KR" alt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51520" y="1484784"/>
            <a:ext cx="8712968" cy="511256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dirty="0" smtClean="0">
                <a:solidFill>
                  <a:schemeClr val="tx1"/>
                </a:solidFill>
              </a:rPr>
              <a:t>마르크스주의를 토대로 문화 혹은 미디어텍스트들이 특정의 지식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담론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관점 등을 생산하는 방식에 관심을 갖는 이론이다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문화적 가공물</a:t>
            </a:r>
            <a:r>
              <a:rPr lang="en-US" altLang="ko-KR" sz="2000" dirty="0" smtClean="0">
                <a:solidFill>
                  <a:schemeClr val="tx1"/>
                </a:solidFill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</a:rPr>
              <a:t>미디어텍스트</a:t>
            </a:r>
            <a:r>
              <a:rPr lang="en-US" altLang="ko-KR" sz="2000" dirty="0" smtClean="0">
                <a:solidFill>
                  <a:schemeClr val="tx1"/>
                </a:solidFill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</a:rPr>
              <a:t>은 특정 집단에 의해 관점과 시대적 맥락에 이해되고 생산된다는 가정을 바탕으로 하며 문화의 본질 이해를 목표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지배적인 지배적인 생산양산 문화는 이데올로기를 포함하는 상부구조를 결정하며 상부구조는 지배적 양식을 유지하기 위해 노력한다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미디어텍스트</a:t>
            </a:r>
            <a:r>
              <a:rPr lang="en-US" altLang="ko-KR" sz="2000" dirty="0" smtClean="0">
                <a:solidFill>
                  <a:schemeClr val="tx1"/>
                </a:solidFill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</a:rPr>
              <a:t>가공물</a:t>
            </a:r>
            <a:r>
              <a:rPr lang="en-US" altLang="ko-KR" sz="2000" dirty="0" smtClean="0">
                <a:solidFill>
                  <a:schemeClr val="tx1"/>
                </a:solidFill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</a:rPr>
              <a:t>에 의해 전달되는 가치나 신념은 지배계급의 이해관계를 반영한 것이다</a:t>
            </a:r>
            <a:r>
              <a:rPr lang="en-US" altLang="ko-KR" sz="2000" dirty="0" smtClean="0">
                <a:solidFill>
                  <a:schemeClr val="tx1"/>
                </a:solidFill>
              </a:rPr>
              <a:t>(Allen, 1987).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스포츠 미디어 </a:t>
            </a:r>
            <a:r>
              <a:rPr lang="ko-KR" altLang="en-US" sz="2000" dirty="0">
                <a:solidFill>
                  <a:schemeClr val="tx1"/>
                </a:solidFill>
              </a:rPr>
              <a:t>텍</a:t>
            </a:r>
            <a:r>
              <a:rPr lang="ko-KR" altLang="en-US" sz="2000" dirty="0" smtClean="0">
                <a:solidFill>
                  <a:schemeClr val="tx1"/>
                </a:solidFill>
              </a:rPr>
              <a:t>스트는 가부장주의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영웅주의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상업주의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민족주의 등의 이데올로기를 담고 있다</a:t>
            </a:r>
            <a:r>
              <a:rPr lang="en-US" altLang="ko-KR" sz="2000" dirty="0" smtClean="0">
                <a:solidFill>
                  <a:schemeClr val="tx1"/>
                </a:solidFill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</a:rPr>
              <a:t>따라서 미디어 수용자는 자연스럽게 이데올로기를 의식화한다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055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빗면 1"/>
          <p:cNvSpPr/>
          <p:nvPr/>
        </p:nvSpPr>
        <p:spPr>
          <a:xfrm>
            <a:off x="251520" y="260648"/>
            <a:ext cx="3600400" cy="1080120"/>
          </a:xfrm>
          <a:prstGeom prst="bevel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서 언</a:t>
            </a:r>
            <a:endParaRPr lang="ko-KR" altLang="en-US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07504" y="1772816"/>
            <a:ext cx="8856984" cy="30963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dirty="0" smtClean="0">
                <a:solidFill>
                  <a:schemeClr val="tx1"/>
                </a:solidFill>
              </a:rPr>
              <a:t>미디어는 사회의 모습을 보여주는 거울 또는 사회를 향해 열려 있는 창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미디어 효과 </a:t>
            </a:r>
            <a:r>
              <a:rPr lang="en-US" altLang="ko-KR" sz="2000" dirty="0" smtClean="0">
                <a:solidFill>
                  <a:schemeClr val="tx1"/>
                </a:solidFill>
              </a:rPr>
              <a:t>: </a:t>
            </a:r>
            <a:r>
              <a:rPr lang="ko-KR" altLang="en-US" sz="2000" dirty="0" smtClean="0">
                <a:solidFill>
                  <a:schemeClr val="tx1"/>
                </a:solidFill>
              </a:rPr>
              <a:t>개인 혹은 집단 단위의 수용자가 미디어의 영상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텍스트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소리 등에 의해 전달되는 메시지를 통해 가지게 되는 생각이나 태도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정서에 등에 미치는 효과</a:t>
            </a:r>
            <a:r>
              <a:rPr lang="en-US" altLang="ko-KR" sz="2000" dirty="0" smtClean="0">
                <a:solidFill>
                  <a:schemeClr val="tx1"/>
                </a:solidFill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</a:rPr>
              <a:t>윤병건</a:t>
            </a:r>
            <a:r>
              <a:rPr lang="en-US" altLang="ko-KR" sz="2000" dirty="0" smtClean="0">
                <a:solidFill>
                  <a:schemeClr val="tx1"/>
                </a:solidFill>
              </a:rPr>
              <a:t>, 2005)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논쟁 </a:t>
            </a:r>
            <a:r>
              <a:rPr lang="en-US" altLang="ko-KR" sz="2000" dirty="0" smtClean="0">
                <a:solidFill>
                  <a:schemeClr val="tx1"/>
                </a:solidFill>
              </a:rPr>
              <a:t>/ </a:t>
            </a:r>
            <a:r>
              <a:rPr lang="ko-KR" altLang="en-US" sz="2000" dirty="0" smtClean="0">
                <a:solidFill>
                  <a:schemeClr val="tx1"/>
                </a:solidFill>
              </a:rPr>
              <a:t>미디어 수용자가 미디어 메시지를 통해 자신의 생각과 태도를 바꾸는가</a:t>
            </a:r>
            <a:r>
              <a:rPr lang="en-US" altLang="ko-KR" sz="2000" dirty="0" smtClean="0">
                <a:solidFill>
                  <a:schemeClr val="tx1"/>
                </a:solidFill>
              </a:rPr>
              <a:t>? </a:t>
            </a:r>
            <a:r>
              <a:rPr lang="ko-KR" altLang="en-US" sz="2000" dirty="0" smtClean="0">
                <a:solidFill>
                  <a:schemeClr val="tx1"/>
                </a:solidFill>
              </a:rPr>
              <a:t>원래의 태도와 생각을 강화하는가</a:t>
            </a:r>
            <a:r>
              <a:rPr lang="en-US" altLang="ko-KR" sz="2000" dirty="0" smtClean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4" name="타원형 설명선 3"/>
          <p:cNvSpPr/>
          <p:nvPr/>
        </p:nvSpPr>
        <p:spPr>
          <a:xfrm>
            <a:off x="4716016" y="247578"/>
            <a:ext cx="1296144" cy="100811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53937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87624" y="260648"/>
            <a:ext cx="6912768" cy="9361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구조주의적 분석</a:t>
            </a:r>
            <a:r>
              <a:rPr lang="en-US" altLang="ko-K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(analysis of structural)</a:t>
            </a:r>
            <a:endParaRPr lang="ko-KR" alt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51520" y="1484784"/>
            <a:ext cx="8640960" cy="230425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문화적 표상이 특정방식으로 가능한 것을 가능케 하는 사회구조의 설명</a:t>
            </a:r>
            <a:endParaRPr lang="en-US" altLang="ko-KR" dirty="0" smtClean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문화적 표상이 의미를 내는 방식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체계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r>
              <a:rPr lang="ko-KR" altLang="en-US" dirty="0" smtClean="0">
                <a:solidFill>
                  <a:schemeClr val="tx1"/>
                </a:solidFill>
              </a:rPr>
              <a:t>의 분석</a:t>
            </a:r>
            <a:endParaRPr lang="en-US" altLang="ko-KR" dirty="0" smtClean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이데올로기적 영향 즉 주체 형성</a:t>
            </a:r>
            <a:endParaRPr lang="en-US" altLang="ko-KR" dirty="0" smtClean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                                                       (</a:t>
            </a:r>
            <a:r>
              <a:rPr lang="ko-KR" altLang="en-US" dirty="0" smtClean="0">
                <a:solidFill>
                  <a:schemeClr val="tx1"/>
                </a:solidFill>
              </a:rPr>
              <a:t>원용진</a:t>
            </a:r>
            <a:r>
              <a:rPr lang="en-US" altLang="ko-KR" dirty="0" smtClean="0">
                <a:solidFill>
                  <a:schemeClr val="tx1"/>
                </a:solidFill>
              </a:rPr>
              <a:t>, 1996)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" name="타원 3"/>
          <p:cNvSpPr/>
          <p:nvPr/>
        </p:nvSpPr>
        <p:spPr>
          <a:xfrm>
            <a:off x="827584" y="4293096"/>
            <a:ext cx="2794738" cy="166460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기호학적 분석</a:t>
            </a:r>
            <a:endParaRPr lang="ko-KR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타원 4"/>
          <p:cNvSpPr/>
          <p:nvPr/>
        </p:nvSpPr>
        <p:spPr>
          <a:xfrm>
            <a:off x="5004048" y="4293096"/>
            <a:ext cx="2794738" cy="166460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서사분석</a:t>
            </a:r>
            <a:endParaRPr lang="ko-KR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7080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타원 1"/>
          <p:cNvSpPr/>
          <p:nvPr/>
        </p:nvSpPr>
        <p:spPr>
          <a:xfrm>
            <a:off x="251520" y="260649"/>
            <a:ext cx="6552728" cy="108012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기호학적 분석 </a:t>
            </a:r>
            <a:r>
              <a:rPr lang="en-US" altLang="ko-K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(analysis of semiotics)</a:t>
            </a:r>
            <a:endParaRPr lang="ko-KR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51520" y="1844824"/>
            <a:ext cx="8640960" cy="44644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의사소통을  위해서 사용되는 단어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이미지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음악 등을 연구</a:t>
            </a:r>
            <a:endParaRPr lang="en-US" altLang="ko-KR" dirty="0">
              <a:solidFill>
                <a:schemeClr val="tx1"/>
              </a:solidFill>
            </a:endParaRPr>
          </a:p>
          <a:p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미디어의 기호들이 소통하는 방법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기호사용을 지배하는 규칙을 분석</a:t>
            </a:r>
            <a:endParaRPr lang="en-US" altLang="ko-KR" dirty="0" smtClean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기호의 의미보다 의미가 어떻게 창출되는가에 관심</a:t>
            </a:r>
            <a:endParaRPr lang="en-US" altLang="ko-KR" dirty="0" smtClean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기호</a:t>
            </a:r>
            <a:r>
              <a:rPr lang="en-US" altLang="ko-KR" dirty="0" smtClean="0">
                <a:solidFill>
                  <a:schemeClr val="tx1"/>
                </a:solidFill>
              </a:rPr>
              <a:t>(sign) – </a:t>
            </a:r>
            <a:r>
              <a:rPr lang="ko-KR" altLang="en-US" dirty="0" smtClean="0">
                <a:solidFill>
                  <a:schemeClr val="tx1"/>
                </a:solidFill>
              </a:rPr>
              <a:t>가장 작은 의미 단위</a:t>
            </a:r>
            <a:endParaRPr lang="en-US" altLang="ko-KR" dirty="0" smtClean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기표</a:t>
            </a:r>
            <a:r>
              <a:rPr lang="en-US" altLang="ko-KR" dirty="0" smtClean="0">
                <a:solidFill>
                  <a:schemeClr val="tx1"/>
                </a:solidFill>
              </a:rPr>
              <a:t>(signifier) – </a:t>
            </a:r>
            <a:r>
              <a:rPr lang="ko-KR" altLang="en-US" dirty="0" smtClean="0">
                <a:solidFill>
                  <a:schemeClr val="tx1"/>
                </a:solidFill>
              </a:rPr>
              <a:t>모든 기호가 그 자체로서 소리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이미지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물적 표식을 갖는다</a:t>
            </a:r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기의</a:t>
            </a:r>
            <a:r>
              <a:rPr lang="en-US" altLang="ko-KR" dirty="0" smtClean="0">
                <a:solidFill>
                  <a:schemeClr val="tx1"/>
                </a:solidFill>
              </a:rPr>
              <a:t>(signified) – </a:t>
            </a:r>
            <a:r>
              <a:rPr lang="ko-KR" altLang="en-US" dirty="0" smtClean="0">
                <a:solidFill>
                  <a:schemeClr val="tx1"/>
                </a:solidFill>
              </a:rPr>
              <a:t>기표의 개념 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예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축구 심판의 노랑 카드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경고 등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영상기표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문자기표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음성기표 등은 텔레비전을 통해 반복적으로 노출 </a:t>
            </a:r>
            <a:r>
              <a:rPr lang="en-US" altLang="ko-KR" dirty="0" smtClean="0">
                <a:solidFill>
                  <a:schemeClr val="tx1"/>
                </a:solidFill>
              </a:rPr>
              <a:t>- &gt; </a:t>
            </a:r>
            <a:r>
              <a:rPr lang="ko-KR" altLang="en-US" dirty="0" smtClean="0">
                <a:solidFill>
                  <a:schemeClr val="tx1"/>
                </a:solidFill>
              </a:rPr>
              <a:t>의미 수용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5171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타원 1"/>
          <p:cNvSpPr/>
          <p:nvPr/>
        </p:nvSpPr>
        <p:spPr>
          <a:xfrm>
            <a:off x="467544" y="116633"/>
            <a:ext cx="7488832" cy="108012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서사분석 </a:t>
            </a:r>
            <a:r>
              <a:rPr lang="en-US" altLang="ko-K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(analysis of narrative)</a:t>
            </a:r>
            <a:endParaRPr lang="ko-KR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23528" y="1844824"/>
            <a:ext cx="8424936" cy="417646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소설이나 드라마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영화 등의 </a:t>
            </a:r>
            <a:r>
              <a:rPr lang="ko-KR" altLang="en-US" dirty="0" smtClean="0">
                <a:solidFill>
                  <a:schemeClr val="tx1"/>
                </a:solidFill>
              </a:rPr>
              <a:t>줄거리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이야기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r>
              <a:rPr lang="ko-KR" altLang="en-US" dirty="0" smtClean="0">
                <a:solidFill>
                  <a:schemeClr val="tx1"/>
                </a:solidFill>
              </a:rPr>
              <a:t>가 의미 있는 것이 되기 위해서는 일정한 체제와 구조를 갖추어야 한다</a:t>
            </a:r>
            <a:r>
              <a:rPr lang="en-US" altLang="ko-KR" dirty="0" smtClean="0">
                <a:solidFill>
                  <a:schemeClr val="tx1"/>
                </a:solidFill>
              </a:rPr>
              <a:t>.  </a:t>
            </a:r>
            <a:r>
              <a:rPr lang="ko-KR" altLang="en-US" dirty="0" smtClean="0">
                <a:solidFill>
                  <a:schemeClr val="tx1"/>
                </a:solidFill>
              </a:rPr>
              <a:t>그 체제를 서사라고 한다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스포츠 경기를 중계하는 과정에서 캐스터와 해설자에 의한 이야기로 전달</a:t>
            </a:r>
            <a:endParaRPr lang="en-US" altLang="ko-KR" dirty="0" smtClean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이야기는 발생순서에 따라 배열된 일련의 사건들이다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en-US" altLang="ko-KR" dirty="0" err="1" smtClean="0">
                <a:solidFill>
                  <a:schemeClr val="tx1"/>
                </a:solidFill>
              </a:rPr>
              <a:t>Rimmon</a:t>
            </a:r>
            <a:r>
              <a:rPr lang="en-US" altLang="ko-KR" dirty="0" smtClean="0">
                <a:solidFill>
                  <a:schemeClr val="tx1"/>
                </a:solidFill>
              </a:rPr>
              <a:t>, 1983)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매스미디어는 이야기가 가장 많이 생산되는 공간이다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미디어를 통해 외부세계를 경험하고 이해하는 인식의 바탕이 된다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이러한 텍스트 속에 숨겨진 서사의 형식과 구조를 찾아내는 것</a:t>
            </a:r>
            <a:endParaRPr lang="en-US" altLang="ko-KR" dirty="0" smtClean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err="1" smtClean="0">
                <a:solidFill>
                  <a:schemeClr val="tx1"/>
                </a:solidFill>
              </a:rPr>
              <a:t>Todorov</a:t>
            </a:r>
            <a:r>
              <a:rPr lang="en-US" altLang="ko-KR" dirty="0" smtClean="0">
                <a:solidFill>
                  <a:schemeClr val="tx1"/>
                </a:solidFill>
              </a:rPr>
              <a:t>(2001)</a:t>
            </a:r>
            <a:r>
              <a:rPr lang="ko-KR" altLang="en-US" dirty="0" smtClean="0">
                <a:solidFill>
                  <a:schemeClr val="tx1"/>
                </a:solidFill>
              </a:rPr>
              <a:t>의 균형</a:t>
            </a:r>
            <a:r>
              <a:rPr lang="en-US" altLang="ko-KR" dirty="0" smtClean="0">
                <a:solidFill>
                  <a:schemeClr val="tx1"/>
                </a:solidFill>
              </a:rPr>
              <a:t>-</a:t>
            </a:r>
            <a:r>
              <a:rPr lang="ko-KR" altLang="en-US" dirty="0" smtClean="0">
                <a:solidFill>
                  <a:schemeClr val="tx1"/>
                </a:solidFill>
              </a:rPr>
              <a:t>불균형</a:t>
            </a:r>
            <a:r>
              <a:rPr lang="en-US" altLang="ko-KR" dirty="0" smtClean="0">
                <a:solidFill>
                  <a:schemeClr val="tx1"/>
                </a:solidFill>
              </a:rPr>
              <a:t>-</a:t>
            </a:r>
            <a:r>
              <a:rPr lang="ko-KR" altLang="en-US" dirty="0" err="1" smtClean="0">
                <a:solidFill>
                  <a:schemeClr val="tx1"/>
                </a:solidFill>
              </a:rPr>
              <a:t>재균형</a:t>
            </a:r>
            <a:r>
              <a:rPr lang="ko-KR" altLang="en-US" dirty="0" smtClean="0">
                <a:solidFill>
                  <a:schemeClr val="tx1"/>
                </a:solidFill>
              </a:rPr>
              <a:t> 이론 </a:t>
            </a:r>
            <a:r>
              <a:rPr lang="en-US" altLang="ko-KR" dirty="0" smtClean="0">
                <a:solidFill>
                  <a:schemeClr val="tx1"/>
                </a:solidFill>
              </a:rPr>
              <a:t>/ </a:t>
            </a:r>
            <a:r>
              <a:rPr lang="ko-KR" altLang="en-US" dirty="0" smtClean="0">
                <a:solidFill>
                  <a:schemeClr val="tx1"/>
                </a:solidFill>
              </a:rPr>
              <a:t>상태</a:t>
            </a:r>
            <a:r>
              <a:rPr lang="en-US" altLang="ko-KR" dirty="0" smtClean="0">
                <a:solidFill>
                  <a:schemeClr val="tx1"/>
                </a:solidFill>
              </a:rPr>
              <a:t>(state)</a:t>
            </a:r>
            <a:r>
              <a:rPr lang="ko-KR" altLang="en-US" dirty="0" smtClean="0">
                <a:solidFill>
                  <a:schemeClr val="tx1"/>
                </a:solidFill>
              </a:rPr>
              <a:t>와 변화</a:t>
            </a:r>
            <a:r>
              <a:rPr lang="en-US" altLang="ko-KR" dirty="0" smtClean="0">
                <a:solidFill>
                  <a:schemeClr val="tx1"/>
                </a:solidFill>
              </a:rPr>
              <a:t>(passage)</a:t>
            </a:r>
          </a:p>
        </p:txBody>
      </p:sp>
    </p:spTree>
    <p:extLst>
      <p:ext uri="{BB962C8B-B14F-4D97-AF65-F5344CB8AC3E}">
        <p14:creationId xmlns:p14="http://schemas.microsoft.com/office/powerpoint/2010/main" val="302978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403648" y="116632"/>
            <a:ext cx="6480720" cy="7200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페미니즘 </a:t>
            </a:r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분석 </a:t>
            </a:r>
            <a:r>
              <a:rPr lang="en-US" altLang="ko-K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(analysis of feminism)</a:t>
            </a:r>
            <a:endParaRPr lang="ko-KR" alt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51520" y="908720"/>
            <a:ext cx="8640960" cy="410445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solidFill>
                  <a:schemeClr val="tx1"/>
                </a:solidFill>
              </a:rPr>
              <a:t>여성 억압의 원인과 상태를 기술하며 궁극적으로 여성해방을 목표로 하는 운동 </a:t>
            </a:r>
            <a:r>
              <a:rPr lang="en-US" altLang="ko-KR" b="1" dirty="0" smtClean="0">
                <a:solidFill>
                  <a:schemeClr val="tx1"/>
                </a:solidFill>
              </a:rPr>
              <a:t>/</a:t>
            </a:r>
            <a:r>
              <a:rPr lang="ko-KR" altLang="en-US" b="1" dirty="0" smtClean="0">
                <a:solidFill>
                  <a:schemeClr val="tx1"/>
                </a:solidFill>
              </a:rPr>
              <a:t>이론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endParaRPr lang="en-US" altLang="ko-KR" b="1" dirty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미디어에서 여성이 묘사되는 방식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여성의 역할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문제 등을 다루는 방식을 비평</a:t>
            </a:r>
            <a:r>
              <a:rPr lang="en-US" altLang="ko-KR" b="1" dirty="0" smtClean="0">
                <a:solidFill>
                  <a:schemeClr val="tx1"/>
                </a:solidFill>
              </a:rPr>
              <a:t>/</a:t>
            </a:r>
            <a:r>
              <a:rPr lang="ko-KR" altLang="en-US" b="1" dirty="0" smtClean="0">
                <a:solidFill>
                  <a:schemeClr val="tx1"/>
                </a:solidFill>
              </a:rPr>
              <a:t>분석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endParaRPr lang="en-US" altLang="ko-KR" b="1" dirty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남성지배사회에서는 여성스포츠를 성 대상화 및 상품으로 고정 관념으로 묘사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endParaRPr lang="en-US" altLang="ko-KR" b="1" dirty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미디어는 스포츠에서의 남녀 간의 불평등과 전통적 이미지를 재생산하는 영역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endParaRPr lang="en-US" altLang="ko-KR" b="1" dirty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미디어는 남성의 지배와 여성의 피지배를 생산하고 정당화 하는 역할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endParaRPr lang="en-US" altLang="ko-KR" b="1" dirty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남녀 스포츠가 비교하여 얼마나 미디어에 노출되는가를 비평</a:t>
            </a:r>
            <a:r>
              <a:rPr lang="en-US" altLang="ko-KR" b="1" dirty="0" smtClean="0">
                <a:solidFill>
                  <a:schemeClr val="tx1"/>
                </a:solidFill>
              </a:rPr>
              <a:t>/ </a:t>
            </a:r>
            <a:r>
              <a:rPr lang="ko-KR" altLang="en-US" b="1" dirty="0" smtClean="0">
                <a:solidFill>
                  <a:schemeClr val="tx1"/>
                </a:solidFill>
              </a:rPr>
              <a:t>분석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endParaRPr lang="en-US" altLang="ko-KR" b="1" dirty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여성 스포츠가 미디어에서 어떻게 묘사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표현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언급되는가를 비평</a:t>
            </a:r>
            <a:r>
              <a:rPr lang="en-US" altLang="ko-KR" b="1" dirty="0" smtClean="0">
                <a:solidFill>
                  <a:schemeClr val="tx1"/>
                </a:solidFill>
              </a:rPr>
              <a:t>/</a:t>
            </a:r>
            <a:r>
              <a:rPr lang="ko-KR" altLang="en-US" b="1" dirty="0" smtClean="0">
                <a:solidFill>
                  <a:schemeClr val="tx1"/>
                </a:solidFill>
              </a:rPr>
              <a:t>분석 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07504" y="5157192"/>
            <a:ext cx="8928992" cy="1700808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solidFill>
                  <a:schemeClr val="tx1"/>
                </a:solidFill>
              </a:rPr>
              <a:t>페미니즘 관점에서 본 미디어스포츠 속의 여성 </a:t>
            </a:r>
            <a:r>
              <a:rPr lang="en-US" altLang="ko-KR" b="1" dirty="0" smtClean="0">
                <a:solidFill>
                  <a:schemeClr val="tx1"/>
                </a:solidFill>
              </a:rPr>
              <a:t>:</a:t>
            </a:r>
          </a:p>
          <a:p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외관적 모습과 결혼관계 등에 초점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남녀선수들에 대한 차별적 비유를 사용해 남녀 모습을 양극단적으로 묘사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남녀 선수의 경기능력을 차별적으로 묘사해 신체적 강</a:t>
            </a:r>
            <a:r>
              <a:rPr lang="en-US" altLang="ko-KR" b="1" dirty="0" smtClean="0">
                <a:solidFill>
                  <a:schemeClr val="tx1"/>
                </a:solidFill>
              </a:rPr>
              <a:t>,</a:t>
            </a:r>
            <a:r>
              <a:rPr lang="ko-KR" altLang="en-US" b="1" dirty="0" smtClean="0">
                <a:solidFill>
                  <a:schemeClr val="tx1"/>
                </a:solidFill>
              </a:rPr>
              <a:t>약점 부각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여성의 한계적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일탈적으로 취급</a:t>
            </a:r>
            <a:endParaRPr lang="ko-KR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496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빗면 1"/>
          <p:cNvSpPr/>
          <p:nvPr/>
        </p:nvSpPr>
        <p:spPr>
          <a:xfrm>
            <a:off x="323528" y="476672"/>
            <a:ext cx="7200800" cy="100811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미디어 스포츠의 사회학적 접근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23528" y="1916832"/>
            <a:ext cx="4824536" cy="79208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구조기능주의적 접근</a:t>
            </a:r>
            <a:endParaRPr lang="ko-KR" alt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302056" y="2892885"/>
            <a:ext cx="4824536" cy="79208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갈등론적</a:t>
            </a:r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접근</a:t>
            </a:r>
            <a:endParaRPr lang="ko-KR" alt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19695" y="4077072"/>
            <a:ext cx="4824536" cy="79208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상징적 </a:t>
            </a:r>
            <a:r>
              <a:rPr lang="ko-KR" alt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상호작용론적</a:t>
            </a:r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접근</a:t>
            </a:r>
            <a:endParaRPr lang="ko-KR" alt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02056" y="5301208"/>
            <a:ext cx="4824536" cy="79208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비판론적 접근</a:t>
            </a:r>
            <a:endParaRPr lang="ko-KR" alt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63178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79512" y="404664"/>
            <a:ext cx="8712968" cy="79208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구조기능주의적 접근</a:t>
            </a:r>
            <a:r>
              <a:rPr lang="en-US" altLang="ko-K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(structural functionalism)</a:t>
            </a:r>
            <a:endParaRPr lang="ko-KR" alt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79512" y="1556792"/>
            <a:ext cx="8784976" cy="331236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구조기능주의란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모든 체계에는 충족시켜야 하는 기능적인 요건이 있으며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이러한 요건은 어떤 구조에 의해서 충족된다는 이론이다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원영신</a:t>
            </a:r>
            <a:r>
              <a:rPr lang="en-US" altLang="ko-KR" dirty="0" smtClean="0">
                <a:solidFill>
                  <a:schemeClr val="tx1"/>
                </a:solidFill>
              </a:rPr>
              <a:t>, 2004).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사회의 유지와 존속을 위해 주어진 기능수행의 지속적성이 구조를 이룬다</a:t>
            </a:r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미디어스포츠는 스포츠에 관한 정보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경기장면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지식 등을 수용자에게 전달하며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사회 전체의 안정과 균형유지역할을 한다는 의미</a:t>
            </a:r>
            <a:endParaRPr lang="en-US" altLang="ko-KR" dirty="0" smtClean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사회통합역할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질서와 균형을 유지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스포츠를 통해 사회적 규범과 가치를 전달</a:t>
            </a:r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사회시스템 유지에 기여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스포츠를 통한 긍정적 사회화 유도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3275856" y="5445224"/>
            <a:ext cx="5688632" cy="86409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solidFill>
                  <a:schemeClr val="tx1"/>
                </a:solidFill>
              </a:rPr>
              <a:t>사례</a:t>
            </a:r>
            <a:r>
              <a:rPr lang="en-US" altLang="ko-KR" sz="2000" dirty="0" smtClean="0">
                <a:solidFill>
                  <a:schemeClr val="tx1"/>
                </a:solidFill>
              </a:rPr>
              <a:t>) 2002</a:t>
            </a:r>
            <a:r>
              <a:rPr lang="ko-KR" altLang="en-US" sz="2000" dirty="0" smtClean="0">
                <a:solidFill>
                  <a:schemeClr val="tx1"/>
                </a:solidFill>
              </a:rPr>
              <a:t>월드컵</a:t>
            </a:r>
            <a:r>
              <a:rPr lang="en-US" altLang="ko-KR" sz="2000" dirty="0" smtClean="0">
                <a:solidFill>
                  <a:schemeClr val="tx1"/>
                </a:solidFill>
              </a:rPr>
              <a:t>-&gt; </a:t>
            </a:r>
            <a:r>
              <a:rPr lang="ko-KR" altLang="en-US" sz="2000" dirty="0" smtClean="0">
                <a:solidFill>
                  <a:schemeClr val="tx1"/>
                </a:solidFill>
              </a:rPr>
              <a:t>국가주의와 민족주의 강화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526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89164" y="188640"/>
            <a:ext cx="5867012" cy="79208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갈등론적</a:t>
            </a:r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접근</a:t>
            </a:r>
            <a:r>
              <a:rPr lang="en-US" altLang="ko-K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(conflict theory)</a:t>
            </a:r>
            <a:endParaRPr lang="ko-KR" alt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79512" y="1268760"/>
            <a:ext cx="8784976" cy="511256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dirty="0" smtClean="0">
                <a:solidFill>
                  <a:schemeClr val="tx1"/>
                </a:solidFill>
              </a:rPr>
              <a:t>본질적으로 상호 다른 관심에 의해 특정 지어지고 끊임없이 변화하는 것은 갈등에 의해서이다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사회의 기본특성은 구성원 간의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불합</a:t>
            </a:r>
            <a:r>
              <a:rPr lang="en-US" altLang="ko-KR" sz="2000" dirty="0" smtClean="0">
                <a:solidFill>
                  <a:schemeClr val="tx1"/>
                </a:solidFill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</a:rPr>
              <a:t>가진 자</a:t>
            </a:r>
            <a:r>
              <a:rPr lang="en-US" altLang="ko-KR" sz="2000" dirty="0" smtClean="0">
                <a:solidFill>
                  <a:schemeClr val="tx1"/>
                </a:solidFill>
              </a:rPr>
              <a:t>=</a:t>
            </a:r>
            <a:r>
              <a:rPr lang="ko-KR" altLang="en-US" sz="2000" dirty="0" smtClean="0">
                <a:solidFill>
                  <a:schemeClr val="tx1"/>
                </a:solidFill>
              </a:rPr>
              <a:t>없는 자</a:t>
            </a:r>
            <a:r>
              <a:rPr lang="en-US" altLang="ko-KR" sz="2000" dirty="0" smtClean="0">
                <a:solidFill>
                  <a:schemeClr val="tx1"/>
                </a:solidFill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</a:rPr>
              <a:t>과 이익의 갈등에 있다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미디어스포츠는 자본과 권력을 가진 지배계층에 의해서 의도적으로 만들어져 이익을 증진시키는데 이용한다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스포츠 영웅을 만들어 상품을 만들어 수용자를 소비자로 만든다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스포츠에 관심을 집중시켜 정치적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경제적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사회적</a:t>
            </a:r>
            <a:r>
              <a:rPr lang="en-US" altLang="ko-KR" sz="2000" dirty="0">
                <a:solidFill>
                  <a:schemeClr val="tx1"/>
                </a:solidFill>
              </a:rPr>
              <a:t> </a:t>
            </a:r>
            <a:r>
              <a:rPr lang="ko-KR" altLang="en-US" sz="2000" dirty="0" smtClean="0">
                <a:solidFill>
                  <a:schemeClr val="tx1"/>
                </a:solidFill>
              </a:rPr>
              <a:t>무관심 유도하고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성차별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인종차별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과도한 민족주의를 조장한다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자본주의 지배계층을 유지 강화하고 이데올로기의 확산과 불평등을 비판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권력집단의 이익을 위해 왜곡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조작 등의 재구성과정을 거친다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388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79512" y="332656"/>
            <a:ext cx="8784976" cy="56886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000" dirty="0" err="1" smtClean="0">
                <a:solidFill>
                  <a:schemeClr val="tx1"/>
                </a:solidFill>
              </a:rPr>
              <a:t>Gruneau</a:t>
            </a:r>
            <a:r>
              <a:rPr lang="en-US" altLang="ko-KR" sz="2000" dirty="0" smtClean="0">
                <a:solidFill>
                  <a:schemeClr val="tx1"/>
                </a:solidFill>
              </a:rPr>
              <a:t>(1975)</a:t>
            </a:r>
            <a:r>
              <a:rPr lang="ko-KR" altLang="en-US" sz="2000" dirty="0" smtClean="0">
                <a:solidFill>
                  <a:schemeClr val="tx1"/>
                </a:solidFill>
              </a:rPr>
              <a:t>의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갈등론적</a:t>
            </a:r>
            <a:r>
              <a:rPr lang="ko-KR" altLang="en-US" sz="2000" dirty="0" smtClean="0">
                <a:solidFill>
                  <a:schemeClr val="tx1"/>
                </a:solidFill>
              </a:rPr>
              <a:t> 관점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스포츠는 자본주의적 전제하에서 이해되어야 한다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스포츠는 권력이나 사회적 지위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경제적 조건 등이 상이한 사회계급들과 밀접한 관련이 있다</a:t>
            </a:r>
            <a:r>
              <a:rPr lang="en-US" altLang="ko-KR" sz="2000" dirty="0" smtClean="0">
                <a:solidFill>
                  <a:schemeClr val="tx1"/>
                </a:solidFill>
              </a:rPr>
              <a:t>. 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스포츠와 관련된 현상들은 이성주의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실용주의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업적주의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사회이동 등의 부르주아적 이데올로기를 반영한다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프로스포츠는 선수의 노동과 신체를 착취하고 소외시킨다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평등한 스포츠는 경제적 요소들이 민주적으로 통제되는 사회에서만 존재가능하며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프로스포츠와 같은 경쟁스포츠는 계급과 무관할 수 없다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스포츠의 순기능만을 강조하거나 부각시켜 스포츠를 통해 드러나는 갈등이나 역기능을 무시하는 비판도 있다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790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1520" y="332656"/>
            <a:ext cx="8712968" cy="7200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사례</a:t>
            </a:r>
            <a:r>
              <a:rPr lang="en-US" altLang="ko-KR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ko-KR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스포츠 메가 이벤트와 경제효과</a:t>
            </a:r>
            <a:r>
              <a:rPr lang="en-US" altLang="ko-KR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그 진실과 허구의 재구성</a:t>
            </a:r>
            <a:endParaRPr lang="ko-KR" alt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51520" y="1484784"/>
            <a:ext cx="8712968" cy="403244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dirty="0" smtClean="0">
                <a:solidFill>
                  <a:schemeClr val="tx1"/>
                </a:solidFill>
              </a:rPr>
              <a:t>올림픽과 같은 메가 스포츠 이벤트가 만들어 내는 경제효과가 지역발전에 크게 기여한다는 믿음이 하나의 신화처럼 굳어지고 이러한 이벤트를 통해 해외투자를 유치하고 관광사업을 활성화시켜 도시의 브랜드 이미지를 향상시킬 수 있다는 믿음이 확산되면서 최근 국내에서는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지자체들</a:t>
            </a:r>
            <a:r>
              <a:rPr lang="ko-KR" altLang="en-US" sz="2000" dirty="0" smtClean="0">
                <a:solidFill>
                  <a:schemeClr val="tx1"/>
                </a:solidFill>
              </a:rPr>
              <a:t> 사이에 스포츠 메가 이벤트 열풍이 일고 있다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2000" dirty="0" smtClean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그러나 이러한 믿음은 일종의 환상에 불과하다</a:t>
            </a:r>
            <a:r>
              <a:rPr lang="en-US" altLang="ko-KR" sz="2000" dirty="0" smtClean="0">
                <a:solidFill>
                  <a:schemeClr val="tx1"/>
                </a:solidFill>
              </a:rPr>
              <a:t>.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지자체들은</a:t>
            </a:r>
            <a:r>
              <a:rPr lang="ko-KR" altLang="en-US" sz="2000" dirty="0" smtClean="0">
                <a:solidFill>
                  <a:schemeClr val="tx1"/>
                </a:solidFill>
              </a:rPr>
              <a:t> 엄밀히 말해 지역 개발을 위한 재원을 마련하기 위해 메가 이벤트 전략을 채택하는데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사실 이 전략은 지역개발방식으로는 가장 위험부담이 큰 정책이다</a:t>
            </a:r>
            <a:r>
              <a:rPr lang="en-US" altLang="ko-KR" sz="2000" dirty="0" smtClean="0">
                <a:solidFill>
                  <a:schemeClr val="tx1"/>
                </a:solidFill>
              </a:rPr>
              <a:t>. 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출처</a:t>
            </a:r>
            <a:r>
              <a:rPr lang="en-US" altLang="ko-KR" dirty="0" smtClean="0">
                <a:solidFill>
                  <a:schemeClr val="tx1"/>
                </a:solidFill>
              </a:rPr>
              <a:t>: </a:t>
            </a:r>
            <a:r>
              <a:rPr lang="ko-KR" altLang="en-US" dirty="0" smtClean="0">
                <a:solidFill>
                  <a:schemeClr val="tx1"/>
                </a:solidFill>
              </a:rPr>
              <a:t>정희준</a:t>
            </a:r>
            <a:r>
              <a:rPr lang="en-US" altLang="ko-KR" dirty="0" smtClean="0">
                <a:solidFill>
                  <a:schemeClr val="tx1"/>
                </a:solidFill>
              </a:rPr>
              <a:t>(2008). </a:t>
            </a:r>
            <a:r>
              <a:rPr lang="ko-KR" altLang="en-US" dirty="0" smtClean="0">
                <a:solidFill>
                  <a:schemeClr val="tx1"/>
                </a:solidFill>
              </a:rPr>
              <a:t>한국스포츠사회학회지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en-US" altLang="ko-KR" dirty="0" err="1" smtClean="0">
                <a:solidFill>
                  <a:schemeClr val="tx1"/>
                </a:solidFill>
              </a:rPr>
              <a:t>Vol</a:t>
            </a:r>
            <a:r>
              <a:rPr lang="en-US" altLang="ko-KR" dirty="0" smtClean="0">
                <a:solidFill>
                  <a:schemeClr val="tx1"/>
                </a:solidFill>
              </a:rPr>
              <a:t> 21, No 1.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506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79512" y="188640"/>
            <a:ext cx="8784976" cy="496855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dirty="0">
                <a:solidFill>
                  <a:schemeClr val="tx1"/>
                </a:solidFill>
              </a:rPr>
              <a:t>일시적인 단기경기 부양효과와 사회기반시설 확충 외의 경제적 효과는 대단히 제한적이거나 존재하지 않을 뿐 아니라 국고로부터 끌어 올 재원 이상의 재정적 부담을  지역주민에게 전가하고 많은 주민들의 생존권을 위협하며 지역 내 불균형발전을 기여한다</a:t>
            </a:r>
            <a:r>
              <a:rPr lang="en-US" altLang="ko-KR" sz="2000" dirty="0">
                <a:solidFill>
                  <a:schemeClr val="tx1"/>
                </a:solidFill>
              </a:rPr>
              <a:t>.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또 </a:t>
            </a:r>
            <a:r>
              <a:rPr lang="ko-KR" altLang="en-US" sz="2000" dirty="0">
                <a:solidFill>
                  <a:schemeClr val="tx1"/>
                </a:solidFill>
              </a:rPr>
              <a:t>지역사회에 미칠 다양하고도 심대한 사회경제적 문제를 도외시한 채 이벤트 유치에 앞장서는 지역 엘리트와 정치인들</a:t>
            </a:r>
            <a:r>
              <a:rPr lang="en-US" altLang="ko-KR" sz="2000" dirty="0">
                <a:solidFill>
                  <a:schemeClr val="tx1"/>
                </a:solidFill>
              </a:rPr>
              <a:t>, </a:t>
            </a:r>
            <a:r>
              <a:rPr lang="ko-KR" altLang="en-US" sz="2000" dirty="0">
                <a:solidFill>
                  <a:schemeClr val="tx1"/>
                </a:solidFill>
              </a:rPr>
              <a:t>이에 동조하는 일부 학자들 그리고 유치결정과정에서 비민주성 등의 문제는 외국의 경우보다 더욱 심각한 것으로 나타났다</a:t>
            </a:r>
            <a:r>
              <a:rPr lang="en-US" altLang="ko-KR" sz="2000" dirty="0">
                <a:solidFill>
                  <a:schemeClr val="tx1"/>
                </a:solidFill>
              </a:rPr>
              <a:t>.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endParaRPr lang="en-US" altLang="ko-KR" sz="2000" dirty="0">
              <a:solidFill>
                <a:schemeClr val="tx1"/>
              </a:solidFill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</a:rPr>
              <a:t>메가 </a:t>
            </a:r>
            <a:r>
              <a:rPr lang="ko-KR" altLang="en-US" sz="2000" dirty="0">
                <a:solidFill>
                  <a:schemeClr val="tx1"/>
                </a:solidFill>
              </a:rPr>
              <a:t>이벤트의 유치는 소비주의 탈근대사회에서 지배계급과 피지배계급 간 도시와 도시 간 자본과 생태환경 간 이해관계가 얽힌 경연의 장이면서 저항의 공간이다</a:t>
            </a:r>
            <a:r>
              <a:rPr lang="en-US" altLang="ko-KR" sz="2000" dirty="0">
                <a:solidFill>
                  <a:schemeClr val="tx1"/>
                </a:solidFill>
              </a:rPr>
              <a:t>(</a:t>
            </a:r>
            <a:r>
              <a:rPr lang="ko-KR" altLang="en-US" sz="2000" dirty="0">
                <a:solidFill>
                  <a:schemeClr val="tx1"/>
                </a:solidFill>
              </a:rPr>
              <a:t>정희준</a:t>
            </a:r>
            <a:r>
              <a:rPr lang="en-US" altLang="ko-KR" sz="2000" dirty="0">
                <a:solidFill>
                  <a:schemeClr val="tx1"/>
                </a:solidFill>
              </a:rPr>
              <a:t>, 2008</a:t>
            </a:r>
            <a:r>
              <a:rPr lang="en-US" altLang="ko-KR" sz="2000" dirty="0" smtClean="0">
                <a:solidFill>
                  <a:schemeClr val="tx1"/>
                </a:solidFill>
              </a:rPr>
              <a:t>)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r>
              <a:rPr lang="ko-KR" altLang="en-US" dirty="0">
                <a:solidFill>
                  <a:schemeClr val="tx1"/>
                </a:solidFill>
              </a:rPr>
              <a:t>출처</a:t>
            </a:r>
            <a:r>
              <a:rPr lang="en-US" altLang="ko-KR" dirty="0">
                <a:solidFill>
                  <a:schemeClr val="tx1"/>
                </a:solidFill>
              </a:rPr>
              <a:t>: </a:t>
            </a:r>
            <a:r>
              <a:rPr lang="ko-KR" altLang="en-US" dirty="0">
                <a:solidFill>
                  <a:schemeClr val="tx1"/>
                </a:solidFill>
              </a:rPr>
              <a:t>정희준</a:t>
            </a:r>
            <a:r>
              <a:rPr lang="en-US" altLang="ko-KR" dirty="0">
                <a:solidFill>
                  <a:schemeClr val="tx1"/>
                </a:solidFill>
              </a:rPr>
              <a:t>(2008). </a:t>
            </a:r>
            <a:r>
              <a:rPr lang="ko-KR" altLang="en-US" dirty="0">
                <a:solidFill>
                  <a:schemeClr val="tx1"/>
                </a:solidFill>
              </a:rPr>
              <a:t>한국스포츠사회학회지</a:t>
            </a:r>
            <a:r>
              <a:rPr lang="en-US" altLang="ko-KR" dirty="0">
                <a:solidFill>
                  <a:schemeClr val="tx1"/>
                </a:solidFill>
              </a:rPr>
              <a:t>, </a:t>
            </a:r>
            <a:r>
              <a:rPr lang="en-US" altLang="ko-KR" dirty="0" err="1">
                <a:solidFill>
                  <a:schemeClr val="tx1"/>
                </a:solidFill>
              </a:rPr>
              <a:t>Vol</a:t>
            </a:r>
            <a:r>
              <a:rPr lang="en-US" altLang="ko-KR" dirty="0">
                <a:solidFill>
                  <a:schemeClr val="tx1"/>
                </a:solidFill>
              </a:rPr>
              <a:t> 21, No 1.</a:t>
            </a:r>
            <a:endParaRPr lang="ko-KR" altLang="en-US" dirty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788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67544" y="260648"/>
            <a:ext cx="8208912" cy="79208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상징적 </a:t>
            </a:r>
            <a:r>
              <a:rPr lang="ko-KR" alt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상호작용론적</a:t>
            </a:r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접근</a:t>
            </a:r>
            <a:r>
              <a:rPr lang="en-US" altLang="ko-K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(symbolic interactionism)</a:t>
            </a:r>
            <a:endParaRPr lang="ko-KR" alt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79512" y="1340768"/>
            <a:ext cx="8856984" cy="511256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사회구조나 제도에 초점을 두기보다는 인간 사이의 상호작용할 때에 일어나는 커뮤니케이션에 관심을 갖는다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사회의 관계 속에서 의미를 해석하고 경험을 고려해야 한다는 전제</a:t>
            </a:r>
            <a:endParaRPr lang="en-US" altLang="ko-KR" dirty="0" smtClean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인간의 언어와 행동에 의미가 있기 때문에 모든 대상은 주관적 해석 의미</a:t>
            </a:r>
            <a:endParaRPr lang="en-US" altLang="ko-KR" dirty="0" smtClean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인간의 모든 행위는 상징</a:t>
            </a:r>
            <a:r>
              <a:rPr lang="en-US" altLang="ko-KR" dirty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의미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r>
              <a:rPr lang="ko-KR" altLang="en-US" dirty="0" smtClean="0">
                <a:solidFill>
                  <a:schemeClr val="tx1"/>
                </a:solidFill>
              </a:rPr>
              <a:t>을 매개로 하는 상호작용이다</a:t>
            </a:r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Nixon(1996)</a:t>
            </a:r>
            <a:r>
              <a:rPr lang="ko-KR" altLang="en-US" dirty="0" smtClean="0">
                <a:solidFill>
                  <a:schemeClr val="tx1"/>
                </a:solidFill>
              </a:rPr>
              <a:t>의 스포츠를 통한 상징적 </a:t>
            </a:r>
            <a:r>
              <a:rPr lang="ko-KR" altLang="en-US" dirty="0" err="1" smtClean="0">
                <a:solidFill>
                  <a:schemeClr val="tx1"/>
                </a:solidFill>
              </a:rPr>
              <a:t>상호작용론의</a:t>
            </a:r>
            <a:r>
              <a:rPr lang="ko-KR" altLang="en-US" dirty="0" smtClean="0">
                <a:solidFill>
                  <a:schemeClr val="tx1"/>
                </a:solidFill>
              </a:rPr>
              <a:t> 역할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marL="457200" indent="-457200">
              <a:buAutoNum type="arabicParenBoth"/>
            </a:pPr>
            <a:r>
              <a:rPr lang="ko-KR" altLang="en-US" dirty="0" smtClean="0">
                <a:solidFill>
                  <a:schemeClr val="tx1"/>
                </a:solidFill>
              </a:rPr>
              <a:t>스포츠에서 나타나는 행동의 의미를 이해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marL="457200" indent="-457200">
              <a:buAutoNum type="arabicParenBoth"/>
            </a:pPr>
            <a:r>
              <a:rPr lang="ko-KR" altLang="en-US" dirty="0" smtClean="0">
                <a:solidFill>
                  <a:schemeClr val="tx1"/>
                </a:solidFill>
              </a:rPr>
              <a:t>스포츠 사회에서 개인과 사회의 관계로 제시되는 정체성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marL="457200" indent="-457200">
              <a:buAutoNum type="arabicParenBoth"/>
            </a:pPr>
            <a:r>
              <a:rPr lang="ko-KR" altLang="en-US" dirty="0" smtClean="0">
                <a:solidFill>
                  <a:schemeClr val="tx1"/>
                </a:solidFill>
              </a:rPr>
              <a:t>사회적 상호작용으로서 스포츠의 사용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marL="457200" indent="-457200">
              <a:buAutoNum type="arabicParenBoth"/>
            </a:pPr>
            <a:r>
              <a:rPr lang="ko-KR" altLang="en-US" dirty="0" smtClean="0">
                <a:solidFill>
                  <a:schemeClr val="tx1"/>
                </a:solidFill>
              </a:rPr>
              <a:t>스포츠 사회화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marL="457200" indent="-457200">
              <a:buAutoNum type="arabicParenBoth"/>
            </a:pPr>
            <a:r>
              <a:rPr lang="ko-KR" altLang="en-US" dirty="0" smtClean="0">
                <a:solidFill>
                  <a:schemeClr val="tx1"/>
                </a:solidFill>
              </a:rPr>
              <a:t>문화적 관점에서 스포츠의 사회적 기능의 이해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marL="457200" indent="-457200">
              <a:buAutoNum type="arabicParenBoth"/>
            </a:pPr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Thompson(1995)</a:t>
            </a:r>
            <a:r>
              <a:rPr lang="ko-KR" altLang="en-US" dirty="0" smtClean="0">
                <a:solidFill>
                  <a:schemeClr val="tx1"/>
                </a:solidFill>
              </a:rPr>
              <a:t>은 미디어에도 인간의 행위와 관련된 대상의 하나로서 인간과 미디어 사이의 상호작용이 존재한다</a:t>
            </a:r>
            <a:r>
              <a:rPr lang="en-US" altLang="ko-KR" dirty="0" smtClean="0">
                <a:solidFill>
                  <a:schemeClr val="tx1"/>
                </a:solidFill>
              </a:rPr>
              <a:t>. = </a:t>
            </a:r>
            <a:r>
              <a:rPr lang="ko-KR" altLang="en-US" dirty="0" smtClean="0">
                <a:solidFill>
                  <a:schemeClr val="tx1"/>
                </a:solidFill>
              </a:rPr>
              <a:t>중재적 상호작용</a:t>
            </a:r>
            <a:r>
              <a:rPr lang="en-US" altLang="ko-KR" dirty="0" smtClean="0">
                <a:solidFill>
                  <a:schemeClr val="tx1"/>
                </a:solidFill>
              </a:rPr>
              <a:t>(mediated quasi-interaction theory)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3190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각">
  <a:themeElements>
    <a:clrScheme name="각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각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각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379</TotalTime>
  <Words>1947</Words>
  <Application>Microsoft Office PowerPoint</Application>
  <PresentationFormat>화면 슬라이드 쇼(4:3)</PresentationFormat>
  <Paragraphs>241</Paragraphs>
  <Slides>23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4" baseType="lpstr">
      <vt:lpstr>각</vt:lpstr>
      <vt:lpstr>미디어 스포츠의 이론적 접근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미디어 스포츠의 이론적 접근</dc:title>
  <dc:creator>juni</dc:creator>
  <cp:lastModifiedBy>juni</cp:lastModifiedBy>
  <cp:revision>46</cp:revision>
  <dcterms:created xsi:type="dcterms:W3CDTF">2014-08-04T02:08:21Z</dcterms:created>
  <dcterms:modified xsi:type="dcterms:W3CDTF">2014-08-12T05:33:20Z</dcterms:modified>
</cp:coreProperties>
</file>